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715" r:id="rId2"/>
    <p:sldId id="697" r:id="rId3"/>
    <p:sldId id="718" r:id="rId4"/>
    <p:sldId id="708" r:id="rId5"/>
    <p:sldId id="611" r:id="rId6"/>
    <p:sldId id="638" r:id="rId7"/>
    <p:sldId id="257" r:id="rId8"/>
    <p:sldId id="665" r:id="rId9"/>
    <p:sldId id="267" r:id="rId10"/>
    <p:sldId id="289" r:id="rId11"/>
    <p:sldId id="268" r:id="rId12"/>
    <p:sldId id="609" r:id="rId13"/>
    <p:sldId id="608" r:id="rId14"/>
    <p:sldId id="716" r:id="rId15"/>
    <p:sldId id="610" r:id="rId16"/>
    <p:sldId id="709" r:id="rId17"/>
    <p:sldId id="614" r:id="rId18"/>
    <p:sldId id="624" r:id="rId19"/>
    <p:sldId id="654" r:id="rId20"/>
    <p:sldId id="710" r:id="rId21"/>
    <p:sldId id="612" r:id="rId22"/>
    <p:sldId id="635" r:id="rId23"/>
    <p:sldId id="634" r:id="rId24"/>
    <p:sldId id="628" r:id="rId25"/>
    <p:sldId id="633" r:id="rId26"/>
    <p:sldId id="664" r:id="rId27"/>
    <p:sldId id="691" r:id="rId28"/>
    <p:sldId id="692" r:id="rId29"/>
    <p:sldId id="712" r:id="rId30"/>
    <p:sldId id="647" r:id="rId31"/>
    <p:sldId id="668" r:id="rId32"/>
    <p:sldId id="698" r:id="rId33"/>
    <p:sldId id="714" r:id="rId34"/>
    <p:sldId id="719" r:id="rId35"/>
    <p:sldId id="678" r:id="rId36"/>
    <p:sldId id="713" r:id="rId37"/>
    <p:sldId id="606" r:id="rId38"/>
  </p:sldIdLst>
  <p:sldSz cx="12192000" cy="6858000"/>
  <p:notesSz cx="6797675" cy="9928225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9D9D9"/>
    <a:srgbClr val="00FF00"/>
    <a:srgbClr val="B425DB"/>
    <a:srgbClr val="F50BC8"/>
    <a:srgbClr val="EB9FE6"/>
    <a:srgbClr val="E2F0D9"/>
    <a:srgbClr val="C5E0B4"/>
    <a:srgbClr val="DEEBF7"/>
    <a:srgbClr val="C3B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ot Galle" userId="8bbf2ce1-15bb-4ae1-b997-cc3ecf1e81fa" providerId="ADAL" clId="{8E6E67AB-6E3D-4EA9-9824-14138B551108}"/>
    <pc:docChg chg="modSld">
      <pc:chgData name="Margot Galle" userId="8bbf2ce1-15bb-4ae1-b997-cc3ecf1e81fa" providerId="ADAL" clId="{8E6E67AB-6E3D-4EA9-9824-14138B551108}" dt="2022-12-02T14:54:35.963" v="0" actId="1076"/>
      <pc:docMkLst>
        <pc:docMk/>
      </pc:docMkLst>
      <pc:sldChg chg="modSp mod">
        <pc:chgData name="Margot Galle" userId="8bbf2ce1-15bb-4ae1-b997-cc3ecf1e81fa" providerId="ADAL" clId="{8E6E67AB-6E3D-4EA9-9824-14138B551108}" dt="2022-12-02T14:54:35.963" v="0" actId="1076"/>
        <pc:sldMkLst>
          <pc:docMk/>
          <pc:sldMk cId="173244696" sldId="678"/>
        </pc:sldMkLst>
      </pc:sldChg>
    </pc:docChg>
  </pc:docChgLst>
  <pc:docChgLst>
    <pc:chgData name="Margot Galle" userId="8bbf2ce1-15bb-4ae1-b997-cc3ecf1e81fa" providerId="ADAL" clId="{441584EE-8B83-43B1-8F53-EE22B7871FE3}"/>
    <pc:docChg chg="modNotesMaster">
      <pc:chgData name="Margot Galle" userId="8bbf2ce1-15bb-4ae1-b997-cc3ecf1e81fa" providerId="ADAL" clId="{441584EE-8B83-43B1-8F53-EE22B7871FE3}" dt="2023-07-12T15:38:54.888" v="0"/>
      <pc:docMkLst>
        <pc:docMk/>
      </pc:docMkLst>
    </pc:docChg>
  </pc:docChgLst>
  <pc:docChgLst>
    <pc:chgData name="Margot Galle" userId="8bbf2ce1-15bb-4ae1-b997-cc3ecf1e81fa" providerId="ADAL" clId="{A1CB8013-ABCE-43EB-9A4A-82F21234F807}"/>
    <pc:docChg chg="modSld">
      <pc:chgData name="Margot Galle" userId="8bbf2ce1-15bb-4ae1-b997-cc3ecf1e81fa" providerId="ADAL" clId="{A1CB8013-ABCE-43EB-9A4A-82F21234F807}" dt="2025-02-10T10:07:49.730" v="0" actId="20577"/>
      <pc:docMkLst>
        <pc:docMk/>
      </pc:docMkLst>
      <pc:sldChg chg="modSp mod">
        <pc:chgData name="Margot Galle" userId="8bbf2ce1-15bb-4ae1-b997-cc3ecf1e81fa" providerId="ADAL" clId="{A1CB8013-ABCE-43EB-9A4A-82F21234F807}" dt="2025-02-10T10:07:49.730" v="0" actId="20577"/>
        <pc:sldMkLst>
          <pc:docMk/>
          <pc:sldMk cId="2030599932" sldId="697"/>
        </pc:sldMkLst>
        <pc:spChg chg="mod">
          <ac:chgData name="Margot Galle" userId="8bbf2ce1-15bb-4ae1-b997-cc3ecf1e81fa" providerId="ADAL" clId="{A1CB8013-ABCE-43EB-9A4A-82F21234F807}" dt="2025-02-10T10:07:49.730" v="0" actId="20577"/>
          <ac:spMkLst>
            <pc:docMk/>
            <pc:sldMk cId="2030599932" sldId="697"/>
            <ac:spMk id="13" creationId="{73A30D9D-F147-418F-9FFD-B9F51AFD66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E6BB-A9F7-4AC3-9B2D-D275C0EF77E2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7CAE4-CAA1-4FA5-A100-3D3B4D0DC55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608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799B8-1432-4A6B-B785-97F20870BFB8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7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1294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Red: not </a:t>
            </a:r>
            <a:r>
              <a:rPr lang="en-GB" dirty="0" err="1"/>
              <a:t>center</a:t>
            </a:r>
            <a:r>
              <a:rPr lang="en-GB" dirty="0"/>
              <a:t> of tile</a:t>
            </a:r>
          </a:p>
          <a:p>
            <a:r>
              <a:rPr lang="en-GB" dirty="0"/>
              <a:t>Purple: </a:t>
            </a:r>
            <a:r>
              <a:rPr lang="en-GB" dirty="0" err="1"/>
              <a:t>center</a:t>
            </a:r>
            <a:r>
              <a:rPr lang="en-GB" dirty="0"/>
              <a:t> of tile</a:t>
            </a:r>
          </a:p>
          <a:p>
            <a:endParaRPr lang="en-GB" dirty="0"/>
          </a:p>
          <a:p>
            <a:r>
              <a:rPr lang="en-GB" dirty="0"/>
              <a:t>PADDLE medium (not underlined): </a:t>
            </a:r>
            <a:br>
              <a:rPr lang="en-GB" dirty="0"/>
            </a:br>
            <a:r>
              <a:rPr lang="en-GB" dirty="0"/>
              <a:t>M322 (MLDDK…) </a:t>
            </a:r>
            <a:r>
              <a:rPr lang="en-GB" dirty="0">
                <a:sym typeface="Wingdings" panose="05000000000000000000" pitchFamily="2" charset="2"/>
              </a:rPr>
              <a:t> K387 (…SGSLKDK); </a:t>
            </a:r>
            <a:r>
              <a:rPr lang="en-GB" dirty="0" err="1">
                <a:sym typeface="Wingdings" panose="05000000000000000000" pitchFamily="2" charset="2"/>
              </a:rPr>
              <a:t>c</a:t>
            </a:r>
            <a:r>
              <a:rPr lang="en-GB" dirty="0" err="1"/>
              <a:t>enter</a:t>
            </a:r>
            <a:r>
              <a:rPr lang="en-GB" dirty="0"/>
              <a:t> 347-360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K385 (KDKQ…) </a:t>
            </a:r>
            <a:r>
              <a:rPr lang="en-GB" dirty="0">
                <a:sym typeface="Wingdings" panose="05000000000000000000" pitchFamily="2" charset="2"/>
              </a:rPr>
              <a:t> A</a:t>
            </a:r>
            <a:r>
              <a:rPr lang="en-GB" dirty="0"/>
              <a:t>442 (…SQDSFLA); </a:t>
            </a:r>
            <a:r>
              <a:rPr lang="en-GB" dirty="0" err="1"/>
              <a:t>center</a:t>
            </a:r>
            <a:r>
              <a:rPr lang="en-GB" dirty="0"/>
              <a:t> 410-415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PADDLE strong (underlined): </a:t>
            </a:r>
          </a:p>
          <a:p>
            <a:r>
              <a:rPr lang="en-GB" dirty="0"/>
              <a:t>I391 (IADYA…) </a:t>
            </a:r>
            <a:r>
              <a:rPr lang="en-GB" dirty="0">
                <a:sym typeface="Wingdings" panose="05000000000000000000" pitchFamily="2" charset="2"/>
              </a:rPr>
              <a:t> D449; </a:t>
            </a:r>
            <a:r>
              <a:rPr lang="en-GB" dirty="0" err="1">
                <a:sym typeface="Wingdings" panose="05000000000000000000" pitchFamily="2" charset="2"/>
              </a:rPr>
              <a:t>center</a:t>
            </a:r>
            <a:r>
              <a:rPr lang="en-GB" dirty="0">
                <a:sym typeface="Wingdings" panose="05000000000000000000" pitchFamily="2" charset="2"/>
              </a:rPr>
              <a:t> 416-422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919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090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ighlight>
                  <a:srgbClr val="00FFFF"/>
                </a:highlight>
              </a:rPr>
              <a:t>WT and mutant differently enough to include both? </a:t>
            </a:r>
            <a:endParaRPr lang="en-BE" dirty="0">
              <a:highlight>
                <a:srgbClr val="00FFFF"/>
              </a:highlight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992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379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120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781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38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5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l"/>
            <a:r>
              <a:rPr lang="en-GB" sz="1200" dirty="0">
                <a:solidFill>
                  <a:schemeClr val="accent4"/>
                </a:solidFill>
              </a:rPr>
              <a:t>Yellow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Predicted TAD region by either PADDLE or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pPr algn="l"/>
            <a:r>
              <a:rPr lang="en-GB" sz="1200" dirty="0">
                <a:solidFill>
                  <a:schemeClr val="accent2"/>
                </a:solidFill>
                <a:ea typeface="Times New Roman" panose="02020603050405020304" pitchFamily="18" charset="0"/>
              </a:rPr>
              <a:t>Orange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Predicted TAD region by both PADDLE and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endParaRPr lang="en-GB" sz="12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l"/>
            <a:r>
              <a:rPr lang="en-GB" sz="1200" dirty="0">
                <a:solidFill>
                  <a:schemeClr val="accent6"/>
                </a:solidFill>
                <a:ea typeface="Times New Roman" panose="02020603050405020304" pitchFamily="18" charset="0"/>
              </a:rPr>
              <a:t>Green</a:t>
            </a:r>
            <a:r>
              <a:rPr lang="en-GB" sz="1200" dirty="0">
                <a:ea typeface="Times New Roman" panose="02020603050405020304" pitchFamily="18" charset="0"/>
              </a:rPr>
              <a:t>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(Bulky) hydrophobic residue: F, W, Y, L, M, I and V</a:t>
            </a:r>
          </a:p>
          <a:p>
            <a:pPr algn="l"/>
            <a:r>
              <a:rPr lang="en-GB" sz="1200" dirty="0">
                <a:solidFill>
                  <a:srgbClr val="00B0F0"/>
                </a:solidFill>
                <a:ea typeface="Times New Roman" panose="02020603050405020304" pitchFamily="18" charset="0"/>
              </a:rPr>
              <a:t>Blue</a:t>
            </a:r>
            <a:r>
              <a:rPr lang="en-GB" sz="1200" dirty="0">
                <a:ea typeface="Times New Roman" panose="02020603050405020304" pitchFamily="18" charset="0"/>
              </a:rPr>
              <a:t>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Negative charged residue: D and E</a:t>
            </a:r>
          </a:p>
          <a:p>
            <a:pPr algn="l"/>
            <a:r>
              <a:rPr lang="en-GB" sz="12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560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7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23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872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81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596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5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 sequence:</a:t>
            </a:r>
          </a:p>
          <a:p>
            <a:r>
              <a:rPr lang="en-GB" sz="1200" dirty="0">
                <a:solidFill>
                  <a:schemeClr val="tx1"/>
                </a:solidFill>
              </a:rPr>
              <a:t>Black: S005, </a:t>
            </a:r>
            <a:r>
              <a:rPr lang="en-GB" sz="1200" dirty="0"/>
              <a:t>S049, Y105, T119, Y176, </a:t>
            </a:r>
            <a:r>
              <a:rPr lang="en-GB" sz="1200" dirty="0">
                <a:solidFill>
                  <a:schemeClr val="tx1"/>
                </a:solidFill>
              </a:rPr>
              <a:t>Y190, </a:t>
            </a:r>
            <a:r>
              <a:rPr lang="en-GB" sz="1200" dirty="0"/>
              <a:t>S206, </a:t>
            </a:r>
            <a:r>
              <a:rPr lang="en-GB" sz="1200" dirty="0">
                <a:solidFill>
                  <a:schemeClr val="tx1"/>
                </a:solidFill>
              </a:rPr>
              <a:t>Y210</a:t>
            </a:r>
            <a:r>
              <a:rPr lang="en-GB" sz="1200" dirty="0"/>
              <a:t>, T237, T239, S297, S364, Y394, T445, T448</a:t>
            </a:r>
          </a:p>
          <a:p>
            <a:r>
              <a:rPr lang="en-GB" sz="1200" dirty="0"/>
              <a:t>Red: </a:t>
            </a:r>
            <a:r>
              <a:rPr lang="en-GB" sz="1200" dirty="0">
                <a:solidFill>
                  <a:schemeClr val="tx1"/>
                </a:solidFill>
              </a:rPr>
              <a:t>S010, </a:t>
            </a:r>
            <a:r>
              <a:rPr lang="en-GB" sz="1200" dirty="0"/>
              <a:t>T015, </a:t>
            </a:r>
            <a:r>
              <a:rPr lang="en-GB" sz="1200" dirty="0">
                <a:solidFill>
                  <a:schemeClr val="tx1"/>
                </a:solidFill>
              </a:rPr>
              <a:t>S019, S021, </a:t>
            </a:r>
            <a:r>
              <a:rPr lang="en-GB" sz="1200" dirty="0"/>
              <a:t>S023, </a:t>
            </a:r>
            <a:r>
              <a:rPr lang="en-GB" sz="1200" dirty="0">
                <a:solidFill>
                  <a:schemeClr val="tx1"/>
                </a:solidFill>
              </a:rPr>
              <a:t>S024, S033, </a:t>
            </a:r>
            <a:r>
              <a:rPr lang="en-GB" sz="1200" dirty="0"/>
              <a:t>S036, </a:t>
            </a:r>
            <a:r>
              <a:rPr lang="en-GB" sz="1200" dirty="0">
                <a:solidFill>
                  <a:schemeClr val="tx1"/>
                </a:solidFill>
              </a:rPr>
              <a:t>S067, S079, </a:t>
            </a:r>
            <a:r>
              <a:rPr lang="en-GB" sz="1200" dirty="0"/>
              <a:t>S082, </a:t>
            </a:r>
            <a:r>
              <a:rPr lang="en-GB" sz="1200" dirty="0">
                <a:solidFill>
                  <a:schemeClr val="tx1"/>
                </a:solidFill>
              </a:rPr>
              <a:t>S085, S086, </a:t>
            </a:r>
            <a:r>
              <a:rPr lang="en-GB" sz="1200" dirty="0"/>
              <a:t>T096, T106, S116, S121, </a:t>
            </a:r>
            <a:r>
              <a:rPr lang="en-GB" sz="1200" dirty="0">
                <a:solidFill>
                  <a:schemeClr val="tx1"/>
                </a:solidFill>
              </a:rPr>
              <a:t>Y131, </a:t>
            </a:r>
            <a:r>
              <a:rPr lang="en-GB" sz="1200" dirty="0"/>
              <a:t>S132, T133, T135, T154, T157, T183, Y203, S229, T249, S260, S262, S266, Y268, T270, S272, Y274, S276, S281, T285, S286, S306, S307, </a:t>
            </a:r>
            <a:r>
              <a:rPr lang="en-GB" sz="1200" dirty="0">
                <a:solidFill>
                  <a:schemeClr val="tx1"/>
                </a:solidFill>
              </a:rPr>
              <a:t>T344, </a:t>
            </a:r>
            <a:r>
              <a:rPr lang="en-GB" sz="1200" dirty="0"/>
              <a:t>S348, T379, S381, S383, S417, S439</a:t>
            </a:r>
          </a:p>
          <a:p>
            <a:r>
              <a:rPr lang="en-GB" sz="1200" dirty="0"/>
              <a:t>Green: T244, S350, S356, S372, T423, S430, S436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92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16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highlight>
                <a:srgbClr val="00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7CAE4-CAA1-4FA5-A100-3D3B4D0DC55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986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5102-DA65-498A-A555-0306B79C3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B093C-1061-4917-8B0D-BF85225ED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E48B-8AB1-4165-A618-0E45BCB2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035-1C3C-47B0-B4FD-0FA8797B714B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591A-CECB-41A9-8FB1-764637F6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EE341-5709-4D4A-9925-BF92BCC5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88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5F9E-3A09-4D5E-B692-0B5FCEC4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29C79-F073-4B57-8EF3-CEC79B58C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6B70-DDCA-4923-9DDB-77C9A496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CB4F-59D9-40D1-BA4B-C233FB3F509D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D44E-3BDC-427B-9231-00648258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63EA2-B35D-4E5D-B391-863AA836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619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C30AB-596D-4EE7-A638-76C06DD55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2723E-F189-49D1-8DC1-A00632DB6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6F14-571B-48AB-A6C1-EF815527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0E91-E185-4FBB-BB2D-2F4FBF609848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FD64-9F9B-4BDB-B314-70F3C146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A6B59-3A81-409C-AF78-A7F09756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939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804F-7AD0-4047-8395-81875BE7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503FD-92BE-405F-99D4-9DA44CB69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11A4-A17A-497B-A9CD-0535D1F7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7F5D-A19C-4477-BE87-CAF6A97E9DBD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0B6E-8482-4D8C-B922-F987F02F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37BC-FD08-4806-9D60-95E3E855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71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3DDD-D833-4EA8-A6F0-E20CC745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D829-CB6A-4E67-9C5B-DE3AD0D06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1465-6924-4EF2-B4BE-047E35CE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94EF-58B2-4370-A716-0A2462E8F7B1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FC660-28B1-4CDC-A282-FCCCE63B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544E9-0709-4636-B613-9CB4D7D0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934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61C0-5387-489C-80AD-3DEF5FDD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1BB5-FCFE-4869-A533-3E9523A4A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74A14-8452-4409-BAB1-716E7CB2B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B399C-0D56-46F1-AD59-5A220227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E187-832B-4FE6-AC6A-12C1DDFC7263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D191A-9CE1-4BE5-B05A-EC60779B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BC4E5-8995-4927-BBEF-C44EB833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997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6542-6CE7-4EFD-950F-C7FD4DD6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050BD-1922-44A3-8F94-02C5D42E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05354-E010-4751-84A3-8F2A3B28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A0C32-4192-4476-B218-0D29EAC8D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6F69D-2B09-480D-BA9E-064F2D30F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65EC9-DAC5-48DE-BBF9-E4E888F8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A85F-1EAF-410E-BC02-28A87FA3DF6D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20975-9E7F-44C8-9E56-1A564F4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C9979-4EAB-4D19-BD19-FA9821F2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103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E009-8081-4340-8F89-0A27679E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300D5-41E1-4AC8-AEAF-B13757B1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7906-E07E-49CB-BA91-C997FF688F22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B0028-6902-46EE-8084-5B6E740E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C48D3-2323-44ED-BD75-BF2A0269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952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9EA87-4E1F-4D4B-8099-222940BA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B4803-CD7B-43A7-A56E-A2FDBE191D11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F8E86-733E-41F7-BA5E-41C2055B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E654C-1938-4385-B813-85C6C7E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513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F1A0-8863-4E23-BD98-241B3796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FFFE-F87F-4D07-81D2-547FBB70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F0492-9D27-40E3-97FE-75D98AE2A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4BEF8-2A7D-4E9A-A546-C9B91EC99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882A-E413-45BF-82D1-B8EBF2A4A5AE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D5763-9E5B-4E4C-AC70-091963C3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7363-2152-4AF5-B053-B7E66F0D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406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18CC-FF23-4866-9DEE-546798A7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3B4B3-40A9-45AC-9256-7C746243F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98D45-2424-45DE-B45C-E96BC4774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F022-A485-4E66-84FA-32AE30EA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03B0-EC6D-4F44-BC1E-55B5B0342EA9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C1CE2-F6F4-4C86-B89A-A630B9D2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4456-0D74-4AE8-B75D-8EBC9491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755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A9990-8468-412D-B4F3-2B7C8168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31AC1-4C92-49D0-B97F-2CA0E108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71E40-1053-4FFB-93AB-D4CC5AD5C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CE6D7-A5D2-445F-9D19-0866C4196A98}" type="datetime8">
              <a:rPr lang="en-BE" smtClean="0"/>
              <a:t>10/02/2025 10:55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BA77-B5BE-42A9-98EA-4933FF7DC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D093B-1AB5-4842-868D-BB9EEDE4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3B990-0E63-4E74-BE40-33F3AD27F82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544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80560-6BB3-4AC2-A702-77E878CB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09" b="68529"/>
          <a:stretch/>
        </p:blipFill>
        <p:spPr>
          <a:xfrm>
            <a:off x="546155" y="6015416"/>
            <a:ext cx="1393632" cy="58873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1D27E5-BB9B-4C52-916E-DA68F694C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30" b="22827"/>
          <a:stretch/>
        </p:blipFill>
        <p:spPr bwMode="auto">
          <a:xfrm>
            <a:off x="10282775" y="6105016"/>
            <a:ext cx="1661078" cy="58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07B5-B568-49EB-AC19-E188AEE34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r="33163" b="68529"/>
          <a:stretch/>
        </p:blipFill>
        <p:spPr>
          <a:xfrm>
            <a:off x="8591676" y="6105016"/>
            <a:ext cx="1691099" cy="59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8F007-1186-43AB-B53D-86873A058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147" y="5925816"/>
            <a:ext cx="1661078" cy="7679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B8E7A7B-C91E-456B-8563-C4B61A7750BA}"/>
              </a:ext>
            </a:extLst>
          </p:cNvPr>
          <p:cNvSpPr txBox="1">
            <a:spLocks/>
          </p:cNvSpPr>
          <p:nvPr/>
        </p:nvSpPr>
        <p:spPr>
          <a:xfrm>
            <a:off x="1524000" y="31139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AtSOG</a:t>
            </a:r>
            <a:r>
              <a:rPr lang="en-GB" dirty="0"/>
              <a:t> TAD identification</a:t>
            </a:r>
          </a:p>
          <a:p>
            <a:r>
              <a:rPr lang="en-GB" sz="3000" dirty="0"/>
              <a:t> library of tiles </a:t>
            </a:r>
            <a:r>
              <a:rPr lang="en-GB" sz="3000" b="1" dirty="0">
                <a:solidFill>
                  <a:schemeClr val="accent5"/>
                </a:solidFill>
              </a:rPr>
              <a:t> version 11</a:t>
            </a:r>
            <a:br>
              <a:rPr lang="en-GB" sz="3000" b="1" dirty="0"/>
            </a:br>
            <a:endParaRPr lang="en-GB" sz="3000" b="1" dirty="0"/>
          </a:p>
          <a:p>
            <a:br>
              <a:rPr lang="en-GB" sz="1600" b="1" dirty="0"/>
            </a:br>
            <a:r>
              <a:rPr lang="en-GB" sz="1600" dirty="0"/>
              <a:t>In scope of a research collaboration between </a:t>
            </a:r>
            <a:br>
              <a:rPr lang="en-GB" sz="1600" dirty="0"/>
            </a:br>
            <a:r>
              <a:rPr lang="en-GB" sz="1600" dirty="0"/>
              <a:t>R. Loris lab in VIB-VUB </a:t>
            </a:r>
            <a:r>
              <a:rPr lang="en-GB" sz="1600" dirty="0" err="1"/>
              <a:t>Center</a:t>
            </a:r>
            <a:r>
              <a:rPr lang="en-GB" sz="1600" dirty="0"/>
              <a:t> For Structural Biology (CSB)</a:t>
            </a:r>
            <a:br>
              <a:rPr lang="en-GB" sz="1600" dirty="0"/>
            </a:br>
            <a:r>
              <a:rPr lang="en-GB" sz="1600" dirty="0"/>
              <a:t>L. De Veylder lab in  VIB-</a:t>
            </a:r>
            <a:r>
              <a:rPr lang="en-GB" sz="1600" dirty="0" err="1"/>
              <a:t>Ugent</a:t>
            </a:r>
            <a:r>
              <a:rPr lang="en-GB" sz="1600" dirty="0"/>
              <a:t> </a:t>
            </a:r>
            <a:r>
              <a:rPr lang="en-GB" sz="1600" dirty="0" err="1"/>
              <a:t>Center</a:t>
            </a:r>
            <a:r>
              <a:rPr lang="en-GB" sz="1600" dirty="0"/>
              <a:t> For Plant System Biology (PSB)</a:t>
            </a:r>
            <a:br>
              <a:rPr lang="en-GB" sz="1600" dirty="0"/>
            </a:br>
            <a:r>
              <a:rPr lang="en-GB" sz="1600" dirty="0"/>
              <a:t>M. Staller lab in University of California, Berkeley</a:t>
            </a:r>
            <a:br>
              <a:rPr lang="en-GB" sz="1600" dirty="0"/>
            </a:br>
            <a:br>
              <a:rPr lang="en-GB" sz="1600" dirty="0"/>
            </a:br>
            <a:r>
              <a:rPr lang="en-GB" sz="1200" dirty="0"/>
              <a:t>Margot Galle</a:t>
            </a:r>
            <a:br>
              <a:rPr lang="en-GB" sz="3000" dirty="0"/>
            </a:br>
            <a:endParaRPr lang="en-BE" sz="3000" dirty="0"/>
          </a:p>
        </p:txBody>
      </p:sp>
    </p:spTree>
    <p:extLst>
      <p:ext uri="{BB962C8B-B14F-4D97-AF65-F5344CB8AC3E}">
        <p14:creationId xmlns:p14="http://schemas.microsoft.com/office/powerpoint/2010/main" val="17314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064EF34-1E35-4092-BAAB-CEC79C661B7E}"/>
              </a:ext>
            </a:extLst>
          </p:cNvPr>
          <p:cNvSpPr txBox="1"/>
          <p:nvPr/>
        </p:nvSpPr>
        <p:spPr>
          <a:xfrm>
            <a:off x="0" y="349352"/>
            <a:ext cx="12192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Marchantia polymorpha</a:t>
            </a:r>
          </a:p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umbrella liverwort</a:t>
            </a:r>
          </a:p>
          <a:p>
            <a:pPr algn="ctr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Be aware of the similarities with other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AtNAC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TFs!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GB" sz="1000" i="1" dirty="0"/>
          </a:p>
          <a:p>
            <a:pPr algn="ctr"/>
            <a:endParaRPr lang="en-GB" sz="1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5D9D0-F7FE-4561-94D3-79D59B90064F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[C1.]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842099-085E-4DC3-8012-8FE9C3DE0E5C}"/>
              </a:ext>
            </a:extLst>
          </p:cNvPr>
          <p:cNvGrpSpPr/>
          <p:nvPr/>
        </p:nvGrpSpPr>
        <p:grpSpPr>
          <a:xfrm>
            <a:off x="138112" y="1399552"/>
            <a:ext cx="11915775" cy="3340336"/>
            <a:chOff x="138112" y="2088474"/>
            <a:chExt cx="11915775" cy="33403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64DAC5-4FC8-4BA5-92C7-BDDA87BDD077}"/>
                </a:ext>
              </a:extLst>
            </p:cNvPr>
            <p:cNvGrpSpPr/>
            <p:nvPr/>
          </p:nvGrpSpPr>
          <p:grpSpPr>
            <a:xfrm>
              <a:off x="138112" y="2088474"/>
              <a:ext cx="11915775" cy="3340336"/>
              <a:chOff x="138112" y="2088474"/>
              <a:chExt cx="11915775" cy="334033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7AE030D-1F37-479A-8667-C3797B475C23}"/>
                  </a:ext>
                </a:extLst>
              </p:cNvPr>
              <p:cNvGrpSpPr/>
              <p:nvPr/>
            </p:nvGrpSpPr>
            <p:grpSpPr>
              <a:xfrm>
                <a:off x="138112" y="2088474"/>
                <a:ext cx="11915775" cy="3340336"/>
                <a:chOff x="138112" y="1758832"/>
                <a:chExt cx="11915775" cy="3340336"/>
              </a:xfrm>
            </p:grpSpPr>
            <p:pic>
              <p:nvPicPr>
                <p:cNvPr id="37" name="Picture 36" descr="Calendar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EB830A3-29F4-4484-A5D5-6F1480BA3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112" y="1758832"/>
                  <a:ext cx="11915775" cy="3340336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E8E28B1-17A1-4FE6-9FE2-DE22A9188219}"/>
                    </a:ext>
                  </a:extLst>
                </p:cNvPr>
                <p:cNvSpPr/>
                <p:nvPr/>
              </p:nvSpPr>
              <p:spPr>
                <a:xfrm>
                  <a:off x="2249694" y="4699025"/>
                  <a:ext cx="218872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6373A7E-DD6D-4549-920C-105595CF28C1}"/>
                    </a:ext>
                  </a:extLst>
                </p:cNvPr>
                <p:cNvSpPr/>
                <p:nvPr/>
              </p:nvSpPr>
              <p:spPr>
                <a:xfrm>
                  <a:off x="838200" y="4680876"/>
                  <a:ext cx="144466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A521444-D980-47FE-A8D2-962CADF294F5}"/>
                    </a:ext>
                  </a:extLst>
                </p:cNvPr>
                <p:cNvSpPr/>
                <p:nvPr/>
              </p:nvSpPr>
              <p:spPr>
                <a:xfrm>
                  <a:off x="1538288" y="4680876"/>
                  <a:ext cx="218872" cy="224499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E779A7E-C3CA-4343-94AF-DD16D125916E}"/>
                    </a:ext>
                  </a:extLst>
                </p:cNvPr>
                <p:cNvSpPr/>
                <p:nvPr/>
              </p:nvSpPr>
              <p:spPr>
                <a:xfrm>
                  <a:off x="6043713" y="4146575"/>
                  <a:ext cx="195162" cy="215875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3338809-77DF-4E48-89BE-E4FACBA1C62C}"/>
                    </a:ext>
                  </a:extLst>
                </p:cNvPr>
                <p:cNvSpPr/>
                <p:nvPr/>
              </p:nvSpPr>
              <p:spPr>
                <a:xfrm>
                  <a:off x="3852963" y="4146575"/>
                  <a:ext cx="195162" cy="215875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1BCFFC7-09B9-4684-96F4-7C60BE07402B}"/>
                    </a:ext>
                  </a:extLst>
                </p:cNvPr>
                <p:cNvSpPr/>
                <p:nvPr/>
              </p:nvSpPr>
              <p:spPr>
                <a:xfrm>
                  <a:off x="3062388" y="4146575"/>
                  <a:ext cx="195162" cy="215875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7FF4933-A873-4FB8-8061-72FF68AEC5D2}"/>
                  </a:ext>
                </a:extLst>
              </p:cNvPr>
              <p:cNvSpPr/>
              <p:nvPr/>
            </p:nvSpPr>
            <p:spPr>
              <a:xfrm>
                <a:off x="11125199" y="3429000"/>
                <a:ext cx="124691" cy="171601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827E5D-2578-4AB3-818C-E4BD08CA63BB}"/>
                </a:ext>
              </a:extLst>
            </p:cNvPr>
            <p:cNvSpPr/>
            <p:nvPr/>
          </p:nvSpPr>
          <p:spPr>
            <a:xfrm>
              <a:off x="8333295" y="2311613"/>
              <a:ext cx="3412503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DD63BA-10E6-4F96-805C-943D161AEFC3}"/>
                </a:ext>
              </a:extLst>
            </p:cNvPr>
            <p:cNvSpPr/>
            <p:nvPr/>
          </p:nvSpPr>
          <p:spPr>
            <a:xfrm>
              <a:off x="838200" y="2847461"/>
              <a:ext cx="10907598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1B142-A7ED-49AF-B15C-68FB107B7480}"/>
                </a:ext>
              </a:extLst>
            </p:cNvPr>
            <p:cNvSpPr/>
            <p:nvPr/>
          </p:nvSpPr>
          <p:spPr>
            <a:xfrm>
              <a:off x="838200" y="3395518"/>
              <a:ext cx="3714946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789F-6486-4AAF-8270-4E19E237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10</a:t>
            </a:fld>
            <a:endParaRPr lang="en-BE"/>
          </a:p>
        </p:txBody>
      </p:sp>
      <p:pic>
        <p:nvPicPr>
          <p:cNvPr id="22" name="Picture 21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DB3A307B-2A9B-4D58-8BD8-E63B6B652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577" y="5316529"/>
            <a:ext cx="1386428" cy="10398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22C5CF-0164-42A5-A496-EA35A2EB8B74}"/>
              </a:ext>
            </a:extLst>
          </p:cNvPr>
          <p:cNvSpPr txBox="1"/>
          <p:nvPr/>
        </p:nvSpPr>
        <p:spPr>
          <a:xfrm>
            <a:off x="7882172" y="4421230"/>
            <a:ext cx="412026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 =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MpSOG1 = 31,16</a:t>
            </a:r>
          </a:p>
        </p:txBody>
      </p:sp>
    </p:spTree>
    <p:extLst>
      <p:ext uri="{BB962C8B-B14F-4D97-AF65-F5344CB8AC3E}">
        <p14:creationId xmlns:p14="http://schemas.microsoft.com/office/powerpoint/2010/main" val="195360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46C64-FF18-48E9-8160-38BEA398FC8D}"/>
              </a:ext>
            </a:extLst>
          </p:cNvPr>
          <p:cNvSpPr/>
          <p:nvPr/>
        </p:nvSpPr>
        <p:spPr>
          <a:xfrm>
            <a:off x="6580324" y="5895972"/>
            <a:ext cx="106226" cy="371477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65640-5D0A-46F8-8A97-154C706ED6AC}"/>
              </a:ext>
            </a:extLst>
          </p:cNvPr>
          <p:cNvSpPr txBox="1"/>
          <p:nvPr/>
        </p:nvSpPr>
        <p:spPr>
          <a:xfrm>
            <a:off x="7549140" y="5382632"/>
            <a:ext cx="4303293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red: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PpSOG1a – MpNAC9.1 = 34,84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797319-D0C2-4DD9-916E-14C42343D155}"/>
              </a:ext>
            </a:extLst>
          </p:cNvPr>
          <p:cNvGrpSpPr/>
          <p:nvPr/>
        </p:nvGrpSpPr>
        <p:grpSpPr>
          <a:xfrm>
            <a:off x="539592" y="0"/>
            <a:ext cx="6651783" cy="6858000"/>
            <a:chOff x="539592" y="0"/>
            <a:chExt cx="6651783" cy="685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1332EBD-8AE4-4431-B0A3-A6F8F3FB474D}"/>
                </a:ext>
              </a:extLst>
            </p:cNvPr>
            <p:cNvGrpSpPr/>
            <p:nvPr/>
          </p:nvGrpSpPr>
          <p:grpSpPr>
            <a:xfrm>
              <a:off x="539592" y="0"/>
              <a:ext cx="6651783" cy="6858000"/>
              <a:chOff x="339567" y="-114300"/>
              <a:chExt cx="6651783" cy="6858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6655165-66EF-47AE-9B1A-34B79FA89455}"/>
                  </a:ext>
                </a:extLst>
              </p:cNvPr>
              <p:cNvGrpSpPr/>
              <p:nvPr/>
            </p:nvGrpSpPr>
            <p:grpSpPr>
              <a:xfrm>
                <a:off x="339567" y="-114300"/>
                <a:ext cx="6651783" cy="6858000"/>
                <a:chOff x="339567" y="-114300"/>
                <a:chExt cx="6651783" cy="68580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EBCB78-A8B5-42F1-8649-28BBA2803C61}"/>
                    </a:ext>
                  </a:extLst>
                </p:cNvPr>
                <p:cNvGrpSpPr/>
                <p:nvPr/>
              </p:nvGrpSpPr>
              <p:grpSpPr>
                <a:xfrm>
                  <a:off x="339567" y="-114300"/>
                  <a:ext cx="6651783" cy="6858000"/>
                  <a:chOff x="369808" y="0"/>
                  <a:chExt cx="6651783" cy="685800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D71285FA-FAE3-48C7-85C6-557141BE4184}"/>
                      </a:ext>
                    </a:extLst>
                  </p:cNvPr>
                  <p:cNvGrpSpPr/>
                  <p:nvPr/>
                </p:nvGrpSpPr>
                <p:grpSpPr>
                  <a:xfrm>
                    <a:off x="369808" y="0"/>
                    <a:ext cx="6651783" cy="6858000"/>
                    <a:chOff x="369808" y="0"/>
                    <a:chExt cx="6651783" cy="6858000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BE72E655-335C-4271-BD3C-025DE6175A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9808" y="0"/>
                      <a:ext cx="6651783" cy="6858000"/>
                      <a:chOff x="369808" y="0"/>
                      <a:chExt cx="6651783" cy="6858000"/>
                    </a:xfrm>
                  </p:grpSpPr>
                  <p:pic>
                    <p:nvPicPr>
                      <p:cNvPr id="30" name="Picture 29" descr="A picture containing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B6934B82-A553-41F5-9C2B-68182FF3CC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9808" y="0"/>
                        <a:ext cx="6651783" cy="68580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E841DA43-D9C6-4111-BE13-9A783642D5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3448" y="6473010"/>
                        <a:ext cx="134801" cy="185739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</p:grp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DC58182D-ADCF-4627-95FC-F3281257C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0324" y="5895971"/>
                      <a:ext cx="134801" cy="185739"/>
                    </a:xfrm>
                    <a:prstGeom prst="rect">
                      <a:avLst/>
                    </a:prstGeom>
                    <a:solidFill>
                      <a:srgbClr val="00FF00">
                        <a:alpha val="30196"/>
                      </a:srgbClr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dirty="0"/>
                    </a:p>
                  </p:txBody>
                </p:sp>
              </p:grp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003AC8B-A665-4606-979C-601A371ED4D4}"/>
                      </a:ext>
                    </a:extLst>
                  </p:cNvPr>
                  <p:cNvSpPr/>
                  <p:nvPr/>
                </p:nvSpPr>
                <p:spPr>
                  <a:xfrm>
                    <a:off x="4284799" y="5895971"/>
                    <a:ext cx="353876" cy="371477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</p:grp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3C481E1-E250-44C0-99CD-C53538D0A034}"/>
                    </a:ext>
                  </a:extLst>
                </p:cNvPr>
                <p:cNvSpPr/>
                <p:nvPr/>
              </p:nvSpPr>
              <p:spPr>
                <a:xfrm>
                  <a:off x="2929858" y="5781670"/>
                  <a:ext cx="134801" cy="371477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BE5553F-96BA-4EC0-8118-7995E481D4C9}"/>
                  </a:ext>
                </a:extLst>
              </p:cNvPr>
              <p:cNvSpPr/>
              <p:nvPr/>
            </p:nvSpPr>
            <p:spPr>
              <a:xfrm>
                <a:off x="4082383" y="1838320"/>
                <a:ext cx="191225" cy="171455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1532C1-4EA3-44F2-9381-64C3B8D1D4FA}"/>
                </a:ext>
              </a:extLst>
            </p:cNvPr>
            <p:cNvSpPr/>
            <p:nvPr/>
          </p:nvSpPr>
          <p:spPr>
            <a:xfrm>
              <a:off x="3544078" y="794952"/>
              <a:ext cx="3340831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5D0D74-33F9-43F9-B5D6-9CDB1603E961}"/>
                </a:ext>
              </a:extLst>
            </p:cNvPr>
            <p:cNvSpPr/>
            <p:nvPr/>
          </p:nvSpPr>
          <p:spPr>
            <a:xfrm>
              <a:off x="1273232" y="1358242"/>
              <a:ext cx="5611677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517AF5-02EC-4769-8293-C8DA89A552EB}"/>
                </a:ext>
              </a:extLst>
            </p:cNvPr>
            <p:cNvSpPr/>
            <p:nvPr/>
          </p:nvSpPr>
          <p:spPr>
            <a:xfrm>
              <a:off x="1267095" y="1944965"/>
              <a:ext cx="5611677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9B1D3D-0206-4ABD-8A98-C095BD08B6A2}"/>
                </a:ext>
              </a:extLst>
            </p:cNvPr>
            <p:cNvSpPr/>
            <p:nvPr/>
          </p:nvSpPr>
          <p:spPr>
            <a:xfrm>
              <a:off x="1267096" y="2502082"/>
              <a:ext cx="4051354" cy="358219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17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CAC4550-E6FE-4103-87F8-1C096D0AF444}"/>
              </a:ext>
            </a:extLst>
          </p:cNvPr>
          <p:cNvSpPr txBox="1"/>
          <p:nvPr/>
        </p:nvSpPr>
        <p:spPr>
          <a:xfrm>
            <a:off x="0" y="458661"/>
            <a:ext cx="12192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Oryza sativa</a:t>
            </a:r>
          </a:p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rice</a:t>
            </a:r>
          </a:p>
          <a:p>
            <a:pPr algn="ctr"/>
            <a:endParaRPr lang="en-GB" i="1" u="sng" dirty="0"/>
          </a:p>
        </p:txBody>
      </p:sp>
      <p:pic>
        <p:nvPicPr>
          <p:cNvPr id="20" name="Picture 19" descr="A close-up of some grass&#10;&#10;Description automatically generated with medium confidence">
            <a:extLst>
              <a:ext uri="{FF2B5EF4-FFF2-40B4-BE49-F238E27FC236}">
                <a16:creationId xmlns:a16="http://schemas.microsoft.com/office/drawing/2014/main" id="{5D616A1B-99AA-4495-8402-FDEA4A116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t="15441" r="7905" b="13434"/>
          <a:stretch/>
        </p:blipFill>
        <p:spPr>
          <a:xfrm>
            <a:off x="10645786" y="4962920"/>
            <a:ext cx="1396548" cy="10786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7F633C8-342A-4811-912A-9E2E4572A38D}"/>
              </a:ext>
            </a:extLst>
          </p:cNvPr>
          <p:cNvSpPr/>
          <p:nvPr/>
        </p:nvSpPr>
        <p:spPr>
          <a:xfrm>
            <a:off x="6103620" y="3589810"/>
            <a:ext cx="109496" cy="175451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ABBB03-E5A0-41BB-8954-3C47732D9721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[C4.]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C6DEC-7B2C-4CFD-88AD-B47F07C1071A}"/>
              </a:ext>
            </a:extLst>
          </p:cNvPr>
          <p:cNvGrpSpPr/>
          <p:nvPr/>
        </p:nvGrpSpPr>
        <p:grpSpPr>
          <a:xfrm>
            <a:off x="139700" y="1382586"/>
            <a:ext cx="11912600" cy="2878169"/>
            <a:chOff x="139700" y="2058861"/>
            <a:chExt cx="11912600" cy="28781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6EFAD6-449E-4207-AE20-A15600608D71}"/>
                </a:ext>
              </a:extLst>
            </p:cNvPr>
            <p:cNvGrpSpPr/>
            <p:nvPr/>
          </p:nvGrpSpPr>
          <p:grpSpPr>
            <a:xfrm>
              <a:off x="139700" y="2058861"/>
              <a:ext cx="11912600" cy="2878169"/>
              <a:chOff x="139700" y="2058861"/>
              <a:chExt cx="11912600" cy="287816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B7FEFC2-E874-4638-81A8-1477F94CAF82}"/>
                  </a:ext>
                </a:extLst>
              </p:cNvPr>
              <p:cNvGrpSpPr/>
              <p:nvPr/>
            </p:nvGrpSpPr>
            <p:grpSpPr>
              <a:xfrm>
                <a:off x="139700" y="2058861"/>
                <a:ext cx="11912600" cy="2878169"/>
                <a:chOff x="0" y="1989915"/>
                <a:chExt cx="12192000" cy="2878169"/>
              </a:xfrm>
            </p:grpSpPr>
            <p:pic>
              <p:nvPicPr>
                <p:cNvPr id="22" name="Picture 21" descr="Calendar&#10;&#10;Description automatically generated">
                  <a:extLst>
                    <a:ext uri="{FF2B5EF4-FFF2-40B4-BE49-F238E27FC236}">
                      <a16:creationId xmlns:a16="http://schemas.microsoft.com/office/drawing/2014/main" id="{D4971315-CFF6-4515-AAEB-B4B5580FA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989915"/>
                  <a:ext cx="12192000" cy="2878169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9295C6C-473B-48CB-BF5E-F3BD19EA50D5}"/>
                    </a:ext>
                  </a:extLst>
                </p:cNvPr>
                <p:cNvSpPr/>
                <p:nvPr/>
              </p:nvSpPr>
              <p:spPr>
                <a:xfrm>
                  <a:off x="5686851" y="4467941"/>
                  <a:ext cx="218872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B154014-5FF9-4C88-95AA-4DCFADC228E8}"/>
                    </a:ext>
                  </a:extLst>
                </p:cNvPr>
                <p:cNvSpPr/>
                <p:nvPr/>
              </p:nvSpPr>
              <p:spPr>
                <a:xfrm>
                  <a:off x="4962950" y="4467940"/>
                  <a:ext cx="340569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B2939B5-E680-473C-8C10-B08A53C7E77A}"/>
                    </a:ext>
                  </a:extLst>
                </p:cNvPr>
                <p:cNvSpPr/>
                <p:nvPr/>
              </p:nvSpPr>
              <p:spPr>
                <a:xfrm>
                  <a:off x="6814611" y="3888820"/>
                  <a:ext cx="21103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D81D90A-4F17-4E84-B5F4-DDEF87D39CBA}"/>
                    </a:ext>
                  </a:extLst>
                </p:cNvPr>
                <p:cNvSpPr/>
                <p:nvPr/>
              </p:nvSpPr>
              <p:spPr>
                <a:xfrm>
                  <a:off x="7561371" y="3888819"/>
                  <a:ext cx="21103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2CD4DB8-FA11-4AD7-AF24-DB846DF91725}"/>
                    </a:ext>
                  </a:extLst>
                </p:cNvPr>
                <p:cNvSpPr/>
                <p:nvPr/>
              </p:nvSpPr>
              <p:spPr>
                <a:xfrm>
                  <a:off x="9292275" y="3888818"/>
                  <a:ext cx="21103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7306F7D-D4FE-46C2-837A-661C17159184}"/>
                    </a:ext>
                  </a:extLst>
                </p:cNvPr>
                <p:cNvSpPr/>
                <p:nvPr/>
              </p:nvSpPr>
              <p:spPr>
                <a:xfrm>
                  <a:off x="4261483" y="4668011"/>
                  <a:ext cx="104775" cy="161924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17DBBAE-7B47-41E7-A984-24C8D34CC40C}"/>
                    </a:ext>
                  </a:extLst>
                </p:cNvPr>
                <p:cNvSpPr/>
                <p:nvPr/>
              </p:nvSpPr>
              <p:spPr>
                <a:xfrm>
                  <a:off x="5693628" y="3926965"/>
                  <a:ext cx="211030" cy="157355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13A6BAC-6DCA-4628-83E3-31990FA87E9B}"/>
                    </a:ext>
                  </a:extLst>
                </p:cNvPr>
                <p:cNvSpPr/>
                <p:nvPr/>
              </p:nvSpPr>
              <p:spPr>
                <a:xfrm>
                  <a:off x="9503304" y="3888819"/>
                  <a:ext cx="318875" cy="195502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9E809F-A61C-4B18-A062-1696B0013241}"/>
                  </a:ext>
                </a:extLst>
              </p:cNvPr>
              <p:cNvSpPr/>
              <p:nvPr/>
            </p:nvSpPr>
            <p:spPr>
              <a:xfrm>
                <a:off x="754380" y="2846040"/>
                <a:ext cx="11026140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76DCD6-F245-413C-9C9A-D94A7F460FA2}"/>
                  </a:ext>
                </a:extLst>
              </p:cNvPr>
              <p:cNvSpPr/>
              <p:nvPr/>
            </p:nvSpPr>
            <p:spPr>
              <a:xfrm>
                <a:off x="7004336" y="2282787"/>
                <a:ext cx="4776183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7D1F7A-F80D-4B47-B76E-3D5BF1D61A51}"/>
                  </a:ext>
                </a:extLst>
              </p:cNvPr>
              <p:cNvSpPr/>
              <p:nvPr/>
            </p:nvSpPr>
            <p:spPr>
              <a:xfrm>
                <a:off x="754381" y="3426710"/>
                <a:ext cx="1744980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FC367B-6531-41BA-9692-4EB9DAB3C02A}"/>
                </a:ext>
              </a:extLst>
            </p:cNvPr>
            <p:cNvSpPr/>
            <p:nvPr/>
          </p:nvSpPr>
          <p:spPr>
            <a:xfrm>
              <a:off x="6103620" y="3579170"/>
              <a:ext cx="109496" cy="175451"/>
            </a:xfrm>
            <a:prstGeom prst="rect">
              <a:avLst/>
            </a:prstGeom>
            <a:solidFill>
              <a:srgbClr val="00FF00">
                <a:alpha val="30196"/>
              </a:srgbClr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2BFB-A005-42CC-AE1A-A5F81DBB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12</a:t>
            </a:fld>
            <a:endParaRPr lang="en-BE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B0BFD8-B7C0-4ABA-A51B-4B85A8228EAF}"/>
              </a:ext>
            </a:extLst>
          </p:cNvPr>
          <p:cNvSpPr txBox="1"/>
          <p:nvPr/>
        </p:nvSpPr>
        <p:spPr>
          <a:xfrm>
            <a:off x="7922066" y="3860611"/>
            <a:ext cx="41202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 = the darker, the more conserved the position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OsSOG1 = 50,11</a:t>
            </a:r>
          </a:p>
        </p:txBody>
      </p:sp>
    </p:spTree>
    <p:extLst>
      <p:ext uri="{BB962C8B-B14F-4D97-AF65-F5344CB8AC3E}">
        <p14:creationId xmlns:p14="http://schemas.microsoft.com/office/powerpoint/2010/main" val="372205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064EF34-1E35-4092-BAAB-CEC79C661B7E}"/>
              </a:ext>
            </a:extLst>
          </p:cNvPr>
          <p:cNvSpPr txBox="1"/>
          <p:nvPr/>
        </p:nvSpPr>
        <p:spPr>
          <a:xfrm>
            <a:off x="0" y="416027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dirty="0" err="1"/>
              <a:t>Zea</a:t>
            </a:r>
            <a:r>
              <a:rPr lang="en-GB" sz="1400" i="1" dirty="0"/>
              <a:t> mays</a:t>
            </a:r>
          </a:p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maize</a:t>
            </a:r>
          </a:p>
          <a:p>
            <a:pPr algn="ctr"/>
            <a:endParaRPr lang="en-GB" sz="1400" i="1" dirty="0"/>
          </a:p>
          <a:p>
            <a:pPr algn="ctr"/>
            <a:endParaRPr lang="en-BE" sz="1400" i="1" dirty="0"/>
          </a:p>
        </p:txBody>
      </p:sp>
      <p:pic>
        <p:nvPicPr>
          <p:cNvPr id="27" name="Picture 26" descr="A close up of a caterpillar on a leaf&#10;&#10;Description automatically generated with medium confidence">
            <a:extLst>
              <a:ext uri="{FF2B5EF4-FFF2-40B4-BE49-F238E27FC236}">
                <a16:creationId xmlns:a16="http://schemas.microsoft.com/office/drawing/2014/main" id="{4E8C7EE6-B844-491E-9663-372086D67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491" y="4856795"/>
            <a:ext cx="1297731" cy="8617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5095E1-E781-4948-9DC3-F403EE2A5E2B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[C5.]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3A657-EC19-4944-83E6-E39C4611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13</a:t>
            </a:fld>
            <a:endParaRPr lang="en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00EADF-5B39-42F2-B8C1-3D258BE1D135}"/>
              </a:ext>
            </a:extLst>
          </p:cNvPr>
          <p:cNvGrpSpPr/>
          <p:nvPr/>
        </p:nvGrpSpPr>
        <p:grpSpPr>
          <a:xfrm>
            <a:off x="238322" y="1453243"/>
            <a:ext cx="11720238" cy="2684391"/>
            <a:chOff x="238322" y="1453243"/>
            <a:chExt cx="11720238" cy="2684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92025C-AC9F-4152-9E9F-D6A07ADCEA12}"/>
                </a:ext>
              </a:extLst>
            </p:cNvPr>
            <p:cNvGrpSpPr/>
            <p:nvPr/>
          </p:nvGrpSpPr>
          <p:grpSpPr>
            <a:xfrm>
              <a:off x="238322" y="1453243"/>
              <a:ext cx="11720238" cy="2684391"/>
              <a:chOff x="238322" y="1453243"/>
              <a:chExt cx="11720238" cy="268439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088EEB-FF9B-42E8-BE50-84830441DAF1}"/>
                  </a:ext>
                </a:extLst>
              </p:cNvPr>
              <p:cNvGrpSpPr/>
              <p:nvPr/>
            </p:nvGrpSpPr>
            <p:grpSpPr>
              <a:xfrm>
                <a:off x="238322" y="1453243"/>
                <a:ext cx="11720238" cy="2684391"/>
                <a:chOff x="238322" y="2253343"/>
                <a:chExt cx="11720238" cy="268439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CB862C27-A96B-4A52-862E-AC6C62F00ED6}"/>
                    </a:ext>
                  </a:extLst>
                </p:cNvPr>
                <p:cNvGrpSpPr/>
                <p:nvPr/>
              </p:nvGrpSpPr>
              <p:grpSpPr>
                <a:xfrm>
                  <a:off x="238322" y="2253343"/>
                  <a:ext cx="11720238" cy="2684391"/>
                  <a:chOff x="238322" y="2253343"/>
                  <a:chExt cx="11720238" cy="2684391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CE86D32-D9A5-4E71-B7D9-762631FA9D90}"/>
                      </a:ext>
                    </a:extLst>
                  </p:cNvPr>
                  <p:cNvGrpSpPr/>
                  <p:nvPr/>
                </p:nvGrpSpPr>
                <p:grpSpPr>
                  <a:xfrm>
                    <a:off x="238322" y="2253343"/>
                    <a:ext cx="11720238" cy="2684391"/>
                    <a:chOff x="238322" y="2253343"/>
                    <a:chExt cx="11720238" cy="2684391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6A88206D-279D-4F19-A055-6F48303FCC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8322" y="2253343"/>
                      <a:ext cx="11720238" cy="2684391"/>
                      <a:chOff x="238322" y="2253343"/>
                      <a:chExt cx="11720238" cy="2684391"/>
                    </a:xfrm>
                  </p:grpSpPr>
                  <p:pic>
                    <p:nvPicPr>
                      <p:cNvPr id="23" name="Picture 22" descr="Calendar&#10;&#10;Description automatically generated">
                        <a:extLst>
                          <a:ext uri="{FF2B5EF4-FFF2-40B4-BE49-F238E27FC236}">
                            <a16:creationId xmlns:a16="http://schemas.microsoft.com/office/drawing/2014/main" id="{F8DB2CA5-3B8D-43A8-8646-9A3D13002F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8322" y="2253343"/>
                        <a:ext cx="11720238" cy="267677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C820BF82-0A15-44E7-9011-ED1C9F7D1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3449" y="4537591"/>
                        <a:ext cx="188281" cy="40014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210B7D35-747A-47EC-9D15-EC392030E0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45269" y="4537591"/>
                        <a:ext cx="218872" cy="40014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199828C-BB93-4A85-BF46-285A04A87F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7889" y="4019431"/>
                        <a:ext cx="218872" cy="40014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363B8541-9F99-4118-BF19-5549856C4F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21461" y="4019431"/>
                        <a:ext cx="218872" cy="40014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7F344980-D0A4-47C7-9BFE-B89BBC8FD0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42718" y="4019431"/>
                        <a:ext cx="218872" cy="40014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982D4871-739D-4233-A473-144AADA974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8278" y="4537591"/>
                        <a:ext cx="99402" cy="202049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34" name="Rectangle 33">
                        <a:extLst>
                          <a:ext uri="{FF2B5EF4-FFF2-40B4-BE49-F238E27FC236}">
                            <a16:creationId xmlns:a16="http://schemas.microsoft.com/office/drawing/2014/main" id="{16226776-FF34-4B7C-AADB-27A226565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0299" y="4213861"/>
                        <a:ext cx="188281" cy="19809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</p:grp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F8B7C4B5-6572-4013-A7ED-AF1C23897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323" y="3502931"/>
                      <a:ext cx="109496" cy="175451"/>
                    </a:xfrm>
                    <a:prstGeom prst="rect">
                      <a:avLst/>
                    </a:prstGeom>
                    <a:solidFill>
                      <a:srgbClr val="00FF00">
                        <a:alpha val="30196"/>
                      </a:srgbClr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dirty="0"/>
                    </a:p>
                  </p:txBody>
                </p:sp>
              </p:grp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835BFC38-5581-4AD5-A30F-73B072DAC8E9}"/>
                      </a:ext>
                    </a:extLst>
                  </p:cNvPr>
                  <p:cNvSpPr/>
                  <p:nvPr/>
                </p:nvSpPr>
                <p:spPr>
                  <a:xfrm>
                    <a:off x="7162800" y="2460127"/>
                    <a:ext cx="4507464" cy="358219"/>
                  </a:xfrm>
                  <a:prstGeom prst="rect">
                    <a:avLst/>
                  </a:prstGeom>
                  <a:solidFill>
                    <a:srgbClr val="D9D9D9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1D89AA-837F-43F0-898D-FE443DC24364}"/>
                      </a:ext>
                    </a:extLst>
                  </p:cNvPr>
                  <p:cNvSpPr/>
                  <p:nvPr/>
                </p:nvSpPr>
                <p:spPr>
                  <a:xfrm>
                    <a:off x="1209675" y="2980124"/>
                    <a:ext cx="10460589" cy="358219"/>
                  </a:xfrm>
                  <a:prstGeom prst="rect">
                    <a:avLst/>
                  </a:prstGeom>
                  <a:solidFill>
                    <a:srgbClr val="D9D9D9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692F37F-392A-425F-BD46-D8B5D2F78A41}"/>
                      </a:ext>
                    </a:extLst>
                  </p:cNvPr>
                  <p:cNvSpPr/>
                  <p:nvPr/>
                </p:nvSpPr>
                <p:spPr>
                  <a:xfrm>
                    <a:off x="1209675" y="3505229"/>
                    <a:ext cx="1647825" cy="358219"/>
                  </a:xfrm>
                  <a:prstGeom prst="rect">
                    <a:avLst/>
                  </a:prstGeom>
                  <a:solidFill>
                    <a:srgbClr val="D9D9D9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4A03750-AB1A-465E-942B-6C302ED1B479}"/>
                    </a:ext>
                  </a:extLst>
                </p:cNvPr>
                <p:cNvSpPr txBox="1"/>
                <p:nvPr/>
              </p:nvSpPr>
              <p:spPr>
                <a:xfrm>
                  <a:off x="11768948" y="4622246"/>
                  <a:ext cx="184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endParaRPr lang="en-GB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72D013-B082-4923-915D-972593F12AF6}"/>
                  </a:ext>
                </a:extLst>
              </p:cNvPr>
              <p:cNvSpPr/>
              <p:nvPr/>
            </p:nvSpPr>
            <p:spPr>
              <a:xfrm>
                <a:off x="2089632" y="1841331"/>
                <a:ext cx="297968" cy="171808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26AF91-DA4B-4BE1-9DA2-3CB51B13CB32}"/>
                </a:ext>
              </a:extLst>
            </p:cNvPr>
            <p:cNvSpPr/>
            <p:nvPr/>
          </p:nvSpPr>
          <p:spPr>
            <a:xfrm>
              <a:off x="9461970" y="3419445"/>
              <a:ext cx="300097" cy="192409"/>
            </a:xfrm>
            <a:prstGeom prst="rect">
              <a:avLst/>
            </a:prstGeom>
            <a:solidFill>
              <a:srgbClr val="00FF00">
                <a:alpha val="30196"/>
              </a:srgbClr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83FA19F-45BD-451C-A489-7C43E32F3FA1}"/>
              </a:ext>
            </a:extLst>
          </p:cNvPr>
          <p:cNvSpPr txBox="1"/>
          <p:nvPr/>
        </p:nvSpPr>
        <p:spPr>
          <a:xfrm>
            <a:off x="7810954" y="3813695"/>
            <a:ext cx="412026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red: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ZmSOG1 = 49,78</a:t>
            </a:r>
          </a:p>
        </p:txBody>
      </p:sp>
    </p:spTree>
    <p:extLst>
      <p:ext uri="{BB962C8B-B14F-4D97-AF65-F5344CB8AC3E}">
        <p14:creationId xmlns:p14="http://schemas.microsoft.com/office/powerpoint/2010/main" val="31920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E98E3-DF7A-405C-AF13-0E5D3E64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14</a:t>
            </a:fld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FEDEE-96A1-4C49-A37D-692DFBEE1073}"/>
              </a:ext>
            </a:extLst>
          </p:cNvPr>
          <p:cNvSpPr/>
          <p:nvPr/>
        </p:nvSpPr>
        <p:spPr>
          <a:xfrm>
            <a:off x="1735537" y="262089"/>
            <a:ext cx="326527" cy="499914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6A6640-1D4D-4E7E-83DE-A2E84B594460}"/>
              </a:ext>
            </a:extLst>
          </p:cNvPr>
          <p:cNvGrpSpPr/>
          <p:nvPr/>
        </p:nvGrpSpPr>
        <p:grpSpPr>
          <a:xfrm>
            <a:off x="228003" y="0"/>
            <a:ext cx="6490297" cy="6721475"/>
            <a:chOff x="228003" y="0"/>
            <a:chExt cx="6706795" cy="685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59F63BE-85E4-419B-82A4-EF8523B8D340}"/>
                </a:ext>
              </a:extLst>
            </p:cNvPr>
            <p:cNvGrpSpPr/>
            <p:nvPr/>
          </p:nvGrpSpPr>
          <p:grpSpPr>
            <a:xfrm>
              <a:off x="228003" y="0"/>
              <a:ext cx="6706795" cy="6858000"/>
              <a:chOff x="228003" y="0"/>
              <a:chExt cx="6706795" cy="68580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A4FC4E1-AA94-407A-B539-DB8F3A7A574F}"/>
                  </a:ext>
                </a:extLst>
              </p:cNvPr>
              <p:cNvGrpSpPr/>
              <p:nvPr/>
            </p:nvGrpSpPr>
            <p:grpSpPr>
              <a:xfrm>
                <a:off x="228003" y="0"/>
                <a:ext cx="6706795" cy="6858000"/>
                <a:chOff x="228003" y="0"/>
                <a:chExt cx="6706795" cy="68580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DFB4ACE-8F23-4C1A-A577-1DB9CACD7953}"/>
                    </a:ext>
                  </a:extLst>
                </p:cNvPr>
                <p:cNvGrpSpPr/>
                <p:nvPr/>
              </p:nvGrpSpPr>
              <p:grpSpPr>
                <a:xfrm>
                  <a:off x="228003" y="0"/>
                  <a:ext cx="6706795" cy="6858000"/>
                  <a:chOff x="228003" y="0"/>
                  <a:chExt cx="6706795" cy="685800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1E115F89-E739-4A25-81BA-F1AC3387F2F1}"/>
                      </a:ext>
                    </a:extLst>
                  </p:cNvPr>
                  <p:cNvGrpSpPr/>
                  <p:nvPr/>
                </p:nvGrpSpPr>
                <p:grpSpPr>
                  <a:xfrm>
                    <a:off x="228003" y="0"/>
                    <a:ext cx="6706795" cy="6858000"/>
                    <a:chOff x="228003" y="0"/>
                    <a:chExt cx="6706795" cy="6858000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B78D566-B4A2-4D46-A99C-AF31A29B29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003" y="0"/>
                      <a:ext cx="6706795" cy="6858000"/>
                      <a:chOff x="228003" y="0"/>
                      <a:chExt cx="6706795" cy="6858000"/>
                    </a:xfrm>
                  </p:grpSpPr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B6390A2B-E67F-4218-B279-DD64B8CE1F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8003" y="0"/>
                        <a:ext cx="6706795" cy="6858000"/>
                        <a:chOff x="228003" y="0"/>
                        <a:chExt cx="6706795" cy="6858000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E81FE9C4-FA0F-4035-AFFA-9D4E9CC35B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8003" y="0"/>
                          <a:ext cx="6706795" cy="6858000"/>
                          <a:chOff x="228003" y="0"/>
                          <a:chExt cx="6706795" cy="6858000"/>
                        </a:xfrm>
                      </p:grpSpPr>
                      <p:pic>
                        <p:nvPicPr>
                          <p:cNvPr id="4" name="Picture 3" descr="A picture containing calendar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99FE07EE-144F-420A-93B7-7C198B306CD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8003" y="0"/>
                            <a:ext cx="6706795" cy="68580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" name="Rectangle 12">
                            <a:extLst>
                              <a:ext uri="{FF2B5EF4-FFF2-40B4-BE49-F238E27FC236}">
                                <a16:creationId xmlns:a16="http://schemas.microsoft.com/office/drawing/2014/main" id="{869806FC-7723-4CF1-89EF-224CA7C60D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08259" y="1003042"/>
                            <a:ext cx="5107146" cy="517850"/>
                          </a:xfrm>
                          <a:prstGeom prst="rect">
                            <a:avLst/>
                          </a:prstGeom>
                          <a:solidFill>
                            <a:srgbClr val="D9D9D9">
                              <a:alpha val="6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dirty="0"/>
                          </a:p>
                        </p:txBody>
                      </p:sp>
                      <p:sp>
                        <p:nvSpPr>
                          <p:cNvPr id="14" name="Rectangle 13">
                            <a:extLst>
                              <a:ext uri="{FF2B5EF4-FFF2-40B4-BE49-F238E27FC236}">
                                <a16:creationId xmlns:a16="http://schemas.microsoft.com/office/drawing/2014/main" id="{434CE2E0-698F-42CD-B51E-33168281D6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6259" y="1761931"/>
                            <a:ext cx="5869146" cy="517850"/>
                          </a:xfrm>
                          <a:prstGeom prst="rect">
                            <a:avLst/>
                          </a:prstGeom>
                          <a:solidFill>
                            <a:srgbClr val="D9D9D9">
                              <a:alpha val="6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dirty="0"/>
                          </a:p>
                        </p:txBody>
                      </p:sp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01A9AA5B-E04B-447E-A5CD-2226B98F6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6259" y="2520820"/>
                            <a:ext cx="5869146" cy="517850"/>
                          </a:xfrm>
                          <a:prstGeom prst="rect">
                            <a:avLst/>
                          </a:prstGeom>
                          <a:solidFill>
                            <a:srgbClr val="D9D9D9">
                              <a:alpha val="6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dirty="0"/>
                          </a:p>
                        </p:txBody>
                      </p:sp>
                      <p:sp>
                        <p:nvSpPr>
                          <p:cNvPr id="16" name="Rectangle 15">
                            <a:extLst>
                              <a:ext uri="{FF2B5EF4-FFF2-40B4-BE49-F238E27FC236}">
                                <a16:creationId xmlns:a16="http://schemas.microsoft.com/office/drawing/2014/main" id="{38F72DA1-7F53-452B-B584-DA3D5D8692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6259" y="3279709"/>
                            <a:ext cx="1838321" cy="517850"/>
                          </a:xfrm>
                          <a:prstGeom prst="rect">
                            <a:avLst/>
                          </a:prstGeom>
                          <a:solidFill>
                            <a:srgbClr val="D9D9D9">
                              <a:alpha val="6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dirty="0"/>
                          </a:p>
                        </p:txBody>
                      </p:sp>
                    </p:grpSp>
                    <p:sp>
                      <p:nvSpPr>
                        <p:cNvPr id="20" name="Rectangle 19">
                          <a:extLst>
                            <a:ext uri="{FF2B5EF4-FFF2-40B4-BE49-F238E27FC236}">
                              <a16:creationId xmlns:a16="http://schemas.microsoft.com/office/drawing/2014/main" id="{EE2CCF05-3F21-49A1-B836-DA0550CCA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0468" y="1003042"/>
                          <a:ext cx="239441" cy="163285"/>
                        </a:xfrm>
                        <a:prstGeom prst="rect">
                          <a:avLst/>
                        </a:prstGeom>
                        <a:solidFill>
                          <a:srgbClr val="00FF00">
                            <a:alpha val="30196"/>
                          </a:srgbClr>
                        </a:solidFill>
                        <a:ln>
                          <a:solidFill>
                            <a:srgbClr val="00FF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dirty="0"/>
                        </a:p>
                      </p:txBody>
                    </p:sp>
                  </p:grp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A229AFF9-DC59-401C-A72B-56A3639EAC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5537" y="292569"/>
                        <a:ext cx="326527" cy="121617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A2C63E33-E54A-4167-878C-3D9414303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5537" y="620229"/>
                        <a:ext cx="326527" cy="121617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</p:grp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A27E81F4-86EF-4020-93D9-604DDAB75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4305" y="4796237"/>
                      <a:ext cx="211855" cy="517850"/>
                    </a:xfrm>
                    <a:prstGeom prst="rect">
                      <a:avLst/>
                    </a:prstGeom>
                    <a:solidFill>
                      <a:srgbClr val="00FF00">
                        <a:alpha val="30196"/>
                      </a:srgbClr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39B2DE8-5A09-4EC4-A5FD-936B96BE06D0}"/>
                      </a:ext>
                    </a:extLst>
                  </p:cNvPr>
                  <p:cNvSpPr/>
                  <p:nvPr/>
                </p:nvSpPr>
                <p:spPr>
                  <a:xfrm>
                    <a:off x="4542160" y="4791564"/>
                    <a:ext cx="211855" cy="517850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C4AADDE-443F-49CE-A986-38F048A146A6}"/>
                    </a:ext>
                  </a:extLst>
                </p:cNvPr>
                <p:cNvSpPr/>
                <p:nvPr/>
              </p:nvSpPr>
              <p:spPr>
                <a:xfrm>
                  <a:off x="5274133" y="4791564"/>
                  <a:ext cx="349427" cy="517850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0550B23-23A1-4272-B04E-B3DDDF8740AD}"/>
                  </a:ext>
                </a:extLst>
              </p:cNvPr>
              <p:cNvSpPr/>
              <p:nvPr/>
            </p:nvSpPr>
            <p:spPr>
              <a:xfrm>
                <a:off x="1296404" y="5550617"/>
                <a:ext cx="211855" cy="517850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C68AE1-CFE3-4426-BA5B-DF4480866B05}"/>
                  </a:ext>
                </a:extLst>
              </p:cNvPr>
              <p:cNvSpPr/>
              <p:nvPr/>
            </p:nvSpPr>
            <p:spPr>
              <a:xfrm>
                <a:off x="1512992" y="5714999"/>
                <a:ext cx="222545" cy="353467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C63B27-B4C8-4569-954F-E5980E57ACB1}"/>
                </a:ext>
              </a:extLst>
            </p:cNvPr>
            <p:cNvSpPr/>
            <p:nvPr/>
          </p:nvSpPr>
          <p:spPr>
            <a:xfrm>
              <a:off x="3142450" y="6309670"/>
              <a:ext cx="211855" cy="517850"/>
            </a:xfrm>
            <a:prstGeom prst="rect">
              <a:avLst/>
            </a:prstGeom>
            <a:solidFill>
              <a:srgbClr val="00FF00">
                <a:alpha val="30196"/>
              </a:srgbClr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122D3B-1963-42DB-90E0-16ACFF3DCED0}"/>
                </a:ext>
              </a:extLst>
            </p:cNvPr>
            <p:cNvSpPr/>
            <p:nvPr/>
          </p:nvSpPr>
          <p:spPr>
            <a:xfrm>
              <a:off x="2478652" y="6309670"/>
              <a:ext cx="211855" cy="517850"/>
            </a:xfrm>
            <a:prstGeom prst="rect">
              <a:avLst/>
            </a:prstGeom>
            <a:solidFill>
              <a:srgbClr val="00FF00">
                <a:alpha val="30196"/>
              </a:srgbClr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806D592-F3AF-418C-88DB-35B25A601748}"/>
              </a:ext>
            </a:extLst>
          </p:cNvPr>
          <p:cNvSpPr txBox="1"/>
          <p:nvPr/>
        </p:nvSpPr>
        <p:spPr>
          <a:xfrm>
            <a:off x="7380184" y="1795960"/>
            <a:ext cx="4120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Prior versions encompassed a third monocot, Hordeum vulgare (barley). However, addition of this species did not add any value to the experiment because of to the high sequence identity between the 3 monocots. The barley sequence was replaced by a second moss species,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Psychomitrium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patens 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earthmoss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), instead. </a:t>
            </a:r>
            <a:endParaRPr lang="en-B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524F53-E8E6-4725-B1CD-7190448E36C8}"/>
              </a:ext>
            </a:extLst>
          </p:cNvPr>
          <p:cNvSpPr txBox="1"/>
          <p:nvPr/>
        </p:nvSpPr>
        <p:spPr>
          <a:xfrm>
            <a:off x="7380183" y="286745"/>
            <a:ext cx="412026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red: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barley – rice = 71,26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barley – maize = 65,60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rice – maize = 68,85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CAC4550-E6FE-4103-87F8-1C096D0AF444}"/>
              </a:ext>
            </a:extLst>
          </p:cNvPr>
          <p:cNvSpPr txBox="1"/>
          <p:nvPr/>
        </p:nvSpPr>
        <p:spPr>
          <a:xfrm>
            <a:off x="-1" y="417477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Populus </a:t>
            </a:r>
            <a:r>
              <a:rPr lang="en-GB" sz="1400" i="1" dirty="0" err="1"/>
              <a:t>trichocarpa</a:t>
            </a:r>
            <a:endParaRPr lang="en-GB" sz="1400" i="1" dirty="0"/>
          </a:p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poplar tree, black cottonwood tree</a:t>
            </a:r>
          </a:p>
          <a:p>
            <a:pPr algn="ctr"/>
            <a:endParaRPr lang="en-GB" sz="1400" i="1" dirty="0"/>
          </a:p>
          <a:p>
            <a:pPr algn="ctr"/>
            <a:endParaRPr lang="en-GB" i="1" u="sng" dirty="0"/>
          </a:p>
        </p:txBody>
      </p:sp>
      <p:pic>
        <p:nvPicPr>
          <p:cNvPr id="3" name="Picture 2" descr="A tall tree with many branches&#10;&#10;Description automatically generated with medium confidence">
            <a:extLst>
              <a:ext uri="{FF2B5EF4-FFF2-40B4-BE49-F238E27FC236}">
                <a16:creationId xmlns:a16="http://schemas.microsoft.com/office/drawing/2014/main" id="{64BD773E-ADC9-4914-B567-412D5A4AA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366" y="4515935"/>
            <a:ext cx="1180967" cy="1770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17628C-57D4-49C7-8325-BA71B43D8B34}"/>
              </a:ext>
            </a:extLst>
          </p:cNvPr>
          <p:cNvSpPr/>
          <p:nvPr/>
        </p:nvSpPr>
        <p:spPr>
          <a:xfrm>
            <a:off x="6324600" y="2995703"/>
            <a:ext cx="114300" cy="349477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F888C-2784-4064-B37F-56DB978B4470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[C2.]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FD1E5-D580-4037-B7C0-1A96AD1816E3}"/>
              </a:ext>
            </a:extLst>
          </p:cNvPr>
          <p:cNvGrpSpPr/>
          <p:nvPr/>
        </p:nvGrpSpPr>
        <p:grpSpPr>
          <a:xfrm>
            <a:off x="83819" y="1082577"/>
            <a:ext cx="11978640" cy="2683198"/>
            <a:chOff x="83819" y="1749327"/>
            <a:chExt cx="11978640" cy="268319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4775A3C-E043-45FF-B7C1-F9C8CC160C94}"/>
                </a:ext>
              </a:extLst>
            </p:cNvPr>
            <p:cNvGrpSpPr/>
            <p:nvPr/>
          </p:nvGrpSpPr>
          <p:grpSpPr>
            <a:xfrm>
              <a:off x="83819" y="1749327"/>
              <a:ext cx="11978640" cy="2683198"/>
              <a:chOff x="83819" y="1749327"/>
              <a:chExt cx="11978640" cy="268319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470567-DE1B-4B44-8E98-DE76A261105A}"/>
                  </a:ext>
                </a:extLst>
              </p:cNvPr>
              <p:cNvGrpSpPr/>
              <p:nvPr/>
            </p:nvGrpSpPr>
            <p:grpSpPr>
              <a:xfrm>
                <a:off x="83819" y="1749327"/>
                <a:ext cx="11978640" cy="2683198"/>
                <a:chOff x="83819" y="1749327"/>
                <a:chExt cx="11978640" cy="2683198"/>
              </a:xfrm>
            </p:grpSpPr>
            <p:pic>
              <p:nvPicPr>
                <p:cNvPr id="7" name="Picture 6" descr="Calendar&#10;&#10;Description automatically generated">
                  <a:extLst>
                    <a:ext uri="{FF2B5EF4-FFF2-40B4-BE49-F238E27FC236}">
                      <a16:creationId xmlns:a16="http://schemas.microsoft.com/office/drawing/2014/main" id="{7E23567D-0726-4A0E-8688-05937605B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19" y="1749327"/>
                  <a:ext cx="11978640" cy="2668205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47B57D5-356F-4E48-814B-9F8DA8BFAAD3}"/>
                    </a:ext>
                  </a:extLst>
                </p:cNvPr>
                <p:cNvSpPr/>
                <p:nvPr/>
              </p:nvSpPr>
              <p:spPr>
                <a:xfrm>
                  <a:off x="5082540" y="4032382"/>
                  <a:ext cx="19050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2605814-2C4B-40D2-8C1C-D580FE1509AF}"/>
                    </a:ext>
                  </a:extLst>
                </p:cNvPr>
                <p:cNvSpPr/>
                <p:nvPr/>
              </p:nvSpPr>
              <p:spPr>
                <a:xfrm>
                  <a:off x="5753100" y="4032382"/>
                  <a:ext cx="19050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4DF7135-7911-431E-95DC-59AED70F59FD}"/>
                    </a:ext>
                  </a:extLst>
                </p:cNvPr>
                <p:cNvSpPr/>
                <p:nvPr/>
              </p:nvSpPr>
              <p:spPr>
                <a:xfrm>
                  <a:off x="7178040" y="3498982"/>
                  <a:ext cx="19050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375237F-8350-4A78-BA31-AAC0DCF163C1}"/>
                    </a:ext>
                  </a:extLst>
                </p:cNvPr>
                <p:cNvSpPr/>
                <p:nvPr/>
              </p:nvSpPr>
              <p:spPr>
                <a:xfrm>
                  <a:off x="7855266" y="3487219"/>
                  <a:ext cx="19050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4FEB59-2C2F-4EB6-BBEA-3BA598FB0BE0}"/>
                    </a:ext>
                  </a:extLst>
                </p:cNvPr>
                <p:cNvSpPr/>
                <p:nvPr/>
              </p:nvSpPr>
              <p:spPr>
                <a:xfrm>
                  <a:off x="9467849" y="3487218"/>
                  <a:ext cx="190500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5881A28-04DE-4E52-817F-CBFC3F3270F3}"/>
                    </a:ext>
                  </a:extLst>
                </p:cNvPr>
                <p:cNvSpPr/>
                <p:nvPr/>
              </p:nvSpPr>
              <p:spPr>
                <a:xfrm>
                  <a:off x="4339018" y="4017389"/>
                  <a:ext cx="72962" cy="400143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D9E86E-E405-4195-BD04-2D8E664FA723}"/>
                  </a:ext>
                </a:extLst>
              </p:cNvPr>
              <p:cNvSpPr/>
              <p:nvPr/>
            </p:nvSpPr>
            <p:spPr>
              <a:xfrm>
                <a:off x="1363980" y="2465532"/>
                <a:ext cx="10431780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277BE7-E9F2-4252-9464-034EA468E736}"/>
                  </a:ext>
                </a:extLst>
              </p:cNvPr>
              <p:cNvSpPr/>
              <p:nvPr/>
            </p:nvSpPr>
            <p:spPr>
              <a:xfrm>
                <a:off x="7277100" y="1955531"/>
                <a:ext cx="4518660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988E0A-F797-4E0F-9AB5-C445497CBCA6}"/>
                  </a:ext>
                </a:extLst>
              </p:cNvPr>
              <p:cNvSpPr/>
              <p:nvPr/>
            </p:nvSpPr>
            <p:spPr>
              <a:xfrm>
                <a:off x="1359216" y="2984179"/>
                <a:ext cx="1635444" cy="358219"/>
              </a:xfrm>
              <a:prstGeom prst="rect">
                <a:avLst/>
              </a:prstGeom>
              <a:solidFill>
                <a:srgbClr val="D9D9D9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EA869A-0421-4ED1-BC12-9A7701A7FBBB}"/>
                </a:ext>
              </a:extLst>
            </p:cNvPr>
            <p:cNvSpPr/>
            <p:nvPr/>
          </p:nvSpPr>
          <p:spPr>
            <a:xfrm>
              <a:off x="6324600" y="2993675"/>
              <a:ext cx="114300" cy="358219"/>
            </a:xfrm>
            <a:prstGeom prst="rect">
              <a:avLst/>
            </a:prstGeom>
            <a:solidFill>
              <a:srgbClr val="00FF00">
                <a:alpha val="30196"/>
              </a:srgbClr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7979E-EC81-45E3-B85E-9CEDEEA8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15</a:t>
            </a:fld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1BA5A-73BA-429F-BF58-FDC17D570E1E}"/>
              </a:ext>
            </a:extLst>
          </p:cNvPr>
          <p:cNvSpPr txBox="1"/>
          <p:nvPr/>
        </p:nvSpPr>
        <p:spPr>
          <a:xfrm>
            <a:off x="7922066" y="3441511"/>
            <a:ext cx="41202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 =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PtSOG1 = 59,52</a:t>
            </a:r>
          </a:p>
        </p:txBody>
      </p:sp>
    </p:spTree>
    <p:extLst>
      <p:ext uri="{BB962C8B-B14F-4D97-AF65-F5344CB8AC3E}">
        <p14:creationId xmlns:p14="http://schemas.microsoft.com/office/powerpoint/2010/main" val="295830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16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none, one or both of the helical domains (HD) predicted by </a:t>
            </a:r>
            <a:r>
              <a:rPr lang="en-GB" sz="1200" dirty="0" err="1">
                <a:solidFill>
                  <a:sysClr val="windowText" lastClr="000000"/>
                </a:solidFill>
              </a:rPr>
              <a:t>AlphaFold</a:t>
            </a:r>
            <a:r>
              <a:rPr lang="en-GB" sz="1200" dirty="0">
                <a:solidFill>
                  <a:sysClr val="windowText" lastClr="000000"/>
                </a:solidFill>
              </a:rPr>
              <a:t>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232385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80FDE-12C2-4AF6-BF47-B50C7D39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2377-CFB0-4496-9893-E9D1C06C015B}" type="slidenum">
              <a:rPr lang="en-BE" smtClean="0"/>
              <a:t>17</a:t>
            </a:fld>
            <a:endParaRPr lang="en-B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80C55-A8C2-4499-B3A5-FBE6DE05FFE3}"/>
              </a:ext>
            </a:extLst>
          </p:cNvPr>
          <p:cNvSpPr txBox="1"/>
          <p:nvPr/>
        </p:nvSpPr>
        <p:spPr>
          <a:xfrm>
            <a:off x="5141286" y="1677769"/>
            <a:ext cx="5094664" cy="86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Grey = AtSOG1 sequence (basic tiles 1-19) that is not included in category II tile variants.</a:t>
            </a:r>
          </a:p>
          <a:p>
            <a:pPr algn="ctr"/>
            <a:r>
              <a:rPr lang="en-GB" sz="1000" dirty="0">
                <a:ea typeface="Times New Roman" panose="02020603050405020304" pitchFamily="18" charset="0"/>
              </a:rPr>
              <a:t>Black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AtSOG1 sequence (basic tiles 20-2) included in in category II tile variants.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rgbClr val="FF0000"/>
                </a:solidFill>
              </a:rPr>
              <a:t>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Predicted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phosphosites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using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PhAt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and the 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Eukaryotic Linear Motif (ELM) Resource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GB" sz="1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  <a:ea typeface="Times New Roman" panose="02020603050405020304" pitchFamily="18" charset="0"/>
              </a:rPr>
              <a:t>Underlined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Leftover Ser (S),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Thr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(T) and Tyr (Y) residues, non-putative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770A3A-D175-49B5-BF82-C23301DDEBEA}"/>
              </a:ext>
            </a:extLst>
          </p:cNvPr>
          <p:cNvSpPr/>
          <p:nvPr/>
        </p:nvSpPr>
        <p:spPr>
          <a:xfrm>
            <a:off x="1556609" y="3368493"/>
            <a:ext cx="14189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1-57 [57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8,91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7F8BF-ACB0-4DEA-998B-7445E19EB8BA}"/>
              </a:ext>
            </a:extLst>
          </p:cNvPr>
          <p:cNvSpPr/>
          <p:nvPr/>
        </p:nvSpPr>
        <p:spPr>
          <a:xfrm>
            <a:off x="1672003" y="4318867"/>
            <a:ext cx="16161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58-211 [154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9,28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30171-06B7-4F9C-B634-3FC95DA97BA5}"/>
              </a:ext>
            </a:extLst>
          </p:cNvPr>
          <p:cNvSpPr/>
          <p:nvPr/>
        </p:nvSpPr>
        <p:spPr>
          <a:xfrm>
            <a:off x="1639141" y="5699121"/>
            <a:ext cx="168187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res 212-449 [238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4,47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2A42F6-F7FD-4437-9509-798AD55B7289}"/>
              </a:ext>
            </a:extLst>
          </p:cNvPr>
          <p:cNvGrpSpPr/>
          <p:nvPr/>
        </p:nvGrpSpPr>
        <p:grpSpPr>
          <a:xfrm>
            <a:off x="1015474" y="3076172"/>
            <a:ext cx="2987791" cy="286360"/>
            <a:chOff x="4419600" y="402771"/>
            <a:chExt cx="3886200" cy="250372"/>
          </a:xfrm>
          <a:noFill/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72836A-2890-413E-BF52-DF797F2C3F21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61FBF6-A82B-4001-841E-4D1712C44118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DA01309-EDDF-4666-B05A-A2A0B3ED33DB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3452C-573D-495F-AC41-D8F9B6367FEB}"/>
              </a:ext>
            </a:extLst>
          </p:cNvPr>
          <p:cNvGrpSpPr/>
          <p:nvPr/>
        </p:nvGrpSpPr>
        <p:grpSpPr>
          <a:xfrm>
            <a:off x="1015474" y="4013928"/>
            <a:ext cx="2987791" cy="286360"/>
            <a:chOff x="4419600" y="402771"/>
            <a:chExt cx="3886200" cy="250372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FBFDD3-3073-4A01-BE7B-D2B4BBE7B2D4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353906-221F-436E-83D4-C8C1FB0C9324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9050">
              <a:solidFill>
                <a:srgbClr val="E6CD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DE10C1-2463-4E2A-BAD2-34317E2A1AC9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C014C9-D1A4-47FA-89DA-9FA9E5CAAC11}"/>
              </a:ext>
            </a:extLst>
          </p:cNvPr>
          <p:cNvGrpSpPr/>
          <p:nvPr/>
        </p:nvGrpSpPr>
        <p:grpSpPr>
          <a:xfrm>
            <a:off x="1015474" y="5395975"/>
            <a:ext cx="2987791" cy="286360"/>
            <a:chOff x="4419600" y="402771"/>
            <a:chExt cx="3886200" cy="250372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85A3D1-2B38-4600-B174-73CB2B996317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0F40AC-52E7-4E94-BD4C-EFC9A7FEE8DE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9B81B0B-C9B4-4C07-A56E-1B35ED7EFBE1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A16BE95-4BBD-4E36-B707-83D3131B9AA5}"/>
              </a:ext>
            </a:extLst>
          </p:cNvPr>
          <p:cNvSpPr txBox="1">
            <a:spLocks/>
          </p:cNvSpPr>
          <p:nvPr/>
        </p:nvSpPr>
        <p:spPr>
          <a:xfrm>
            <a:off x="838200" y="287957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II. AtSOG1 CTD </a:t>
            </a:r>
            <a:r>
              <a:rPr lang="en-GB" sz="3000" b="1" i="1" dirty="0" err="1"/>
              <a:t>phosphosite</a:t>
            </a:r>
            <a:r>
              <a:rPr lang="en-GB" sz="3000" b="1" i="1" dirty="0"/>
              <a:t> (PS) variations</a:t>
            </a:r>
            <a:endParaRPr lang="en-BE" sz="3000" b="1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89DA8D-327C-469F-AFD5-1F6166EA6ED1}"/>
              </a:ext>
            </a:extLst>
          </p:cNvPr>
          <p:cNvGrpSpPr/>
          <p:nvPr/>
        </p:nvGrpSpPr>
        <p:grpSpPr>
          <a:xfrm>
            <a:off x="4588865" y="3015749"/>
            <a:ext cx="6199505" cy="3303468"/>
            <a:chOff x="4588865" y="2729999"/>
            <a:chExt cx="6199505" cy="33034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CF5978-9939-4F02-A763-7B0FB99644B7}"/>
                </a:ext>
              </a:extLst>
            </p:cNvPr>
            <p:cNvSpPr/>
            <p:nvPr/>
          </p:nvSpPr>
          <p:spPr>
            <a:xfrm>
              <a:off x="4588865" y="2729999"/>
              <a:ext cx="6199505" cy="33034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MAGRSWLIDS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NRIATKIMSA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SASSDPRQVV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WKSNPSRHCP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KCQHVIDNSD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b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</a:b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VVDDWPG</a:t>
              </a:r>
              <a:endParaRPr lang="en-GB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spcAft>
                  <a:spcPts val="800"/>
                </a:spcAft>
              </a:pPr>
              <a:endParaRPr lang="en-GB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spcAft>
                  <a:spcPts val="800"/>
                </a:spcAft>
              </a:pP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LPRGVKFDPS DPEIIWHLLA KSGLSGLSSH PFIDEFIPTV NQDDGICYTH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b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</a:b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PKNLPGVKSD GTVSHFFHKA IKAYSTGTRK RRKIHDDDFG DVRWHKTGRT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b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</a:b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KPVVLDGVQR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GCKKIMVLYG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GKAVKTNWVM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HQY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HLGIEED</a:t>
              </a:r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EKEGD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VV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K</a:t>
              </a:r>
              <a: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br>
                <a: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</a:b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IF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Q</a:t>
              </a:r>
              <a:endPara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spcAft>
                  <a:spcPts val="800"/>
                </a:spcAft>
              </a:pPr>
              <a:endPara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QPQQLVVKRG DKAEQEV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ED IFAAV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P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AD PV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PKLA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PE PRNAVRIC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endParaRPr lang="en-BE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HIA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V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P 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V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AHEV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LAE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EVMCM EDEVQ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IQPN HERP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GPEL</a:t>
              </a:r>
              <a:endParaRPr lang="en-BE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EHGLENGAKE MLDDKEEQEK DRDNENQGEE DP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WFD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FILN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QLVE</a:t>
              </a:r>
              <a:endParaRPr lang="en-BE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AL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LCDDLLG 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DREEN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N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G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LKDKQPCI AD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Y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AHLGPED FKRDLEECQK</a:t>
              </a:r>
              <a:endParaRPr lang="en-BE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IVLDP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NIEL D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PPEFRL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LEFG</a:t>
              </a:r>
              <a:r>
                <a:rPr lang="en-BE" sz="1400" dirty="0">
                  <a:solidFill>
                    <a:srgbClr val="FF0000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400" dirty="0">
                  <a:solidFill>
                    <a:srgbClr val="FF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FL AWG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GK</a:t>
              </a:r>
              <a:r>
                <a:rPr lang="en-BE" sz="1400" u="sng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T</a:t>
              </a:r>
              <a:r>
                <a:rPr lang="en-BE" sz="1400" dirty="0">
                  <a:solidFill>
                    <a:schemeClr val="tx1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endPara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2ADAD5-66DF-4174-871C-756FACF0B4A1}"/>
                </a:ext>
              </a:extLst>
            </p:cNvPr>
            <p:cNvGrpSpPr/>
            <p:nvPr/>
          </p:nvGrpSpPr>
          <p:grpSpPr>
            <a:xfrm>
              <a:off x="8498305" y="4170947"/>
              <a:ext cx="461211" cy="208548"/>
              <a:chOff x="8498305" y="4170947"/>
              <a:chExt cx="280737" cy="200527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69D7999-14EB-49A1-8B2D-4720490DE9E7}"/>
                  </a:ext>
                </a:extLst>
              </p:cNvPr>
              <p:cNvCxnSpPr/>
              <p:nvPr/>
            </p:nvCxnSpPr>
            <p:spPr>
              <a:xfrm>
                <a:off x="8502316" y="4170947"/>
                <a:ext cx="0" cy="2005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F642356-1620-494A-9E41-590FA1612E5C}"/>
                  </a:ext>
                </a:extLst>
              </p:cNvPr>
              <p:cNvCxnSpPr/>
              <p:nvPr/>
            </p:nvCxnSpPr>
            <p:spPr>
              <a:xfrm>
                <a:off x="8498305" y="4371473"/>
                <a:ext cx="280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3B554-0D52-4CEC-A08C-3A785C004CC1}"/>
                </a:ext>
              </a:extLst>
            </p:cNvPr>
            <p:cNvSpPr txBox="1"/>
            <p:nvPr/>
          </p:nvSpPr>
          <p:spPr>
            <a:xfrm>
              <a:off x="8110792" y="4403878"/>
              <a:ext cx="1236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AtSOG1 basic tile 20</a:t>
              </a:r>
              <a:endParaRPr lang="en-BE" sz="10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B09ADA-3C36-4210-AEB3-8B2275C4EAFC}"/>
              </a:ext>
            </a:extLst>
          </p:cNvPr>
          <p:cNvSpPr txBox="1"/>
          <p:nvPr/>
        </p:nvSpPr>
        <p:spPr>
          <a:xfrm>
            <a:off x="838200" y="935396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“variation”: single or multiple substitutions at the respective AA position, without truncating the tile length.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C3DDD-ABE2-4418-A129-B1070E9D99A0}"/>
              </a:ext>
            </a:extLst>
          </p:cNvPr>
          <p:cNvSpPr txBox="1"/>
          <p:nvPr/>
        </p:nvSpPr>
        <p:spPr>
          <a:xfrm>
            <a:off x="10853684" y="359097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[D.]</a:t>
            </a:r>
          </a:p>
        </p:txBody>
      </p:sp>
    </p:spTree>
    <p:extLst>
      <p:ext uri="{BB962C8B-B14F-4D97-AF65-F5344CB8AC3E}">
        <p14:creationId xmlns:p14="http://schemas.microsoft.com/office/powerpoint/2010/main" val="115506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0BA93601-8534-4720-B023-10929666C98F}"/>
              </a:ext>
            </a:extLst>
          </p:cNvPr>
          <p:cNvSpPr txBox="1"/>
          <p:nvPr/>
        </p:nvSpPr>
        <p:spPr>
          <a:xfrm>
            <a:off x="247463" y="411191"/>
            <a:ext cx="116970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GB" sz="1400" dirty="0"/>
              <a:t>“p</a:t>
            </a:r>
            <a:r>
              <a:rPr lang="en-GB" sz="1400" dirty="0">
                <a:uFill>
                  <a:solidFill>
                    <a:schemeClr val="tx1"/>
                  </a:solidFill>
                </a:uFill>
              </a:rPr>
              <a:t>hospho-X” where X represents either a </a:t>
            </a:r>
            <a:r>
              <a:rPr lang="en-GB" sz="1400" dirty="0" err="1">
                <a:uFill>
                  <a:solidFill>
                    <a:schemeClr val="tx1"/>
                  </a:solidFill>
                </a:uFill>
              </a:rPr>
              <a:t>phosphomutant</a:t>
            </a:r>
            <a:r>
              <a:rPr lang="en-GB" sz="1400" dirty="0">
                <a:uFill>
                  <a:solidFill>
                    <a:schemeClr val="tx1"/>
                  </a:solidFill>
                </a:uFill>
              </a:rPr>
              <a:t> or a </a:t>
            </a:r>
            <a:r>
              <a:rPr lang="en-GB" sz="1400" dirty="0" err="1">
                <a:uFill>
                  <a:solidFill>
                    <a:schemeClr val="tx1"/>
                  </a:solidFill>
                </a:uFill>
              </a:rPr>
              <a:t>phosphomimetic</a:t>
            </a:r>
            <a:r>
              <a:rPr lang="en-GB" sz="1400" dirty="0">
                <a:uFill>
                  <a:solidFill>
                    <a:schemeClr val="tx1"/>
                  </a:solidFill>
                </a:uFill>
              </a:rPr>
              <a:t> substitution.</a:t>
            </a:r>
          </a:p>
          <a:p>
            <a:pPr algn="ctr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01AFDC-917A-4AAC-B1EE-F4E8F9110F82}"/>
              </a:ext>
            </a:extLst>
          </p:cNvPr>
          <p:cNvGrpSpPr/>
          <p:nvPr/>
        </p:nvGrpSpPr>
        <p:grpSpPr>
          <a:xfrm>
            <a:off x="195624" y="1312335"/>
            <a:ext cx="11773266" cy="4654303"/>
            <a:chOff x="195624" y="1312335"/>
            <a:chExt cx="11773266" cy="4654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4533C6-A7C1-4514-89E3-2200933C9394}"/>
                </a:ext>
              </a:extLst>
            </p:cNvPr>
            <p:cNvGrpSpPr/>
            <p:nvPr/>
          </p:nvGrpSpPr>
          <p:grpSpPr>
            <a:xfrm>
              <a:off x="233970" y="1810769"/>
              <a:ext cx="5714494" cy="4155869"/>
              <a:chOff x="223337" y="2638787"/>
              <a:chExt cx="5714494" cy="415586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43D93A1-4CE6-4AA8-855E-3430E5EB059C}"/>
                  </a:ext>
                </a:extLst>
              </p:cNvPr>
              <p:cNvGrpSpPr/>
              <p:nvPr/>
            </p:nvGrpSpPr>
            <p:grpSpPr>
              <a:xfrm>
                <a:off x="354477" y="3429000"/>
                <a:ext cx="5405411" cy="2658926"/>
                <a:chOff x="1065365" y="1851816"/>
                <a:chExt cx="9666157" cy="428024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2978B50-DEA9-493C-B55C-65A1E7F3C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4641" y="2492228"/>
                  <a:ext cx="1642213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9" name="Picture 8" descr="Diagram&#10;&#10;Description automatically generated">
                  <a:extLst>
                    <a:ext uri="{FF2B5EF4-FFF2-40B4-BE49-F238E27FC236}">
                      <a16:creationId xmlns:a16="http://schemas.microsoft.com/office/drawing/2014/main" id="{2FAA29A6-9842-463B-9AC8-10409A5F0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755" t="6410" r="27666" b="83568"/>
                <a:stretch/>
              </p:blipFill>
              <p:spPr>
                <a:xfrm>
                  <a:off x="4060546" y="1851816"/>
                  <a:ext cx="2026887" cy="1280827"/>
                </a:xfrm>
                <a:prstGeom prst="rect">
                  <a:avLst/>
                </a:prstGeom>
              </p:spPr>
            </p:pic>
            <p:pic>
              <p:nvPicPr>
                <p:cNvPr id="10" name="Picture 9" descr="Diagram&#10;&#10;Description automatically generated">
                  <a:extLst>
                    <a:ext uri="{FF2B5EF4-FFF2-40B4-BE49-F238E27FC236}">
                      <a16:creationId xmlns:a16="http://schemas.microsoft.com/office/drawing/2014/main" id="{C6194E86-68DF-4B75-99AD-E3D8AE5B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22" t="6410" r="46931" b="83568"/>
                <a:stretch/>
              </p:blipFill>
              <p:spPr>
                <a:xfrm>
                  <a:off x="1065365" y="1856972"/>
                  <a:ext cx="2133641" cy="1280813"/>
                </a:xfrm>
                <a:prstGeom prst="rect">
                  <a:avLst/>
                </a:prstGeom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AF58E1A-5822-4719-879C-3DC6A4887FB7}"/>
                    </a:ext>
                  </a:extLst>
                </p:cNvPr>
                <p:cNvGrpSpPr/>
                <p:nvPr/>
              </p:nvGrpSpPr>
              <p:grpSpPr>
                <a:xfrm>
                  <a:off x="8151282" y="1964420"/>
                  <a:ext cx="2268396" cy="1685507"/>
                  <a:chOff x="9437881" y="1270065"/>
                  <a:chExt cx="2268396" cy="1685507"/>
                </a:xfrm>
              </p:grpSpPr>
              <p:pic>
                <p:nvPicPr>
                  <p:cNvPr id="22" name="Picture 21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3C64DA3D-31FD-46DF-9759-51842523C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28" t="7822" r="64055" b="83392"/>
                  <a:stretch/>
                </p:blipFill>
                <p:spPr>
                  <a:xfrm>
                    <a:off x="9437881" y="1270065"/>
                    <a:ext cx="2268396" cy="1122966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59F4EAE-308F-487A-B99F-84DA299247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43212" y="2460124"/>
                    <a:ext cx="1772101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Alanine (A)</a:t>
                    </a:r>
                    <a:endParaRPr lang="en-BE" sz="1400" dirty="0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E3BFA4E-1E8B-4979-AF86-7D4FFD0A2190}"/>
                    </a:ext>
                  </a:extLst>
                </p:cNvPr>
                <p:cNvGrpSpPr/>
                <p:nvPr/>
              </p:nvGrpSpPr>
              <p:grpSpPr>
                <a:xfrm>
                  <a:off x="7656119" y="3769818"/>
                  <a:ext cx="3075403" cy="2362238"/>
                  <a:chOff x="9199169" y="4035565"/>
                  <a:chExt cx="3075403" cy="2362238"/>
                </a:xfrm>
              </p:grpSpPr>
              <p:pic>
                <p:nvPicPr>
                  <p:cNvPr id="20" name="Picture 19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1D5DF009-ECA3-4736-B242-2C5F34D1FD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0000" r="83118" b="35764"/>
                  <a:stretch/>
                </p:blipFill>
                <p:spPr>
                  <a:xfrm>
                    <a:off x="9199169" y="4035565"/>
                    <a:ext cx="2347005" cy="1819208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F7CDBCA-1B21-4C05-B9CF-BB1ABFA4A11B}"/>
                      </a:ext>
                    </a:extLst>
                  </p:cNvPr>
                  <p:cNvSpPr txBox="1"/>
                  <p:nvPr/>
                </p:nvSpPr>
                <p:spPr>
                  <a:xfrm>
                    <a:off x="9694332" y="5902355"/>
                    <a:ext cx="2580240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Phenylalanine (F)</a:t>
                    </a:r>
                    <a:endParaRPr lang="en-BE" sz="14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AEB9911-C0AD-46FB-A6C5-6C71FE2D63E6}"/>
                    </a:ext>
                  </a:extLst>
                </p:cNvPr>
                <p:cNvGrpSpPr/>
                <p:nvPr/>
              </p:nvGrpSpPr>
              <p:grpSpPr>
                <a:xfrm>
                  <a:off x="3501552" y="3739040"/>
                  <a:ext cx="2399798" cy="2393013"/>
                  <a:chOff x="1507336" y="1728576"/>
                  <a:chExt cx="2399798" cy="2393013"/>
                </a:xfrm>
              </p:grpSpPr>
              <p:pic>
                <p:nvPicPr>
                  <p:cNvPr id="18" name="Picture 17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472958B6-B620-41B5-94BC-A5FEBAF3B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90" t="48771" r="62440" b="35939"/>
                  <a:stretch/>
                </p:blipFill>
                <p:spPr>
                  <a:xfrm>
                    <a:off x="1507336" y="1728576"/>
                    <a:ext cx="2327328" cy="1840698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64EE15F-E2D6-4A1F-94FB-71FFE8113B6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7292" y="3626141"/>
                    <a:ext cx="1849842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Tyrosine (Y)</a:t>
                    </a:r>
                    <a:endParaRPr lang="en-BE" sz="14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11FF38-6EEE-4B91-8488-D2700EC745C8}"/>
                    </a:ext>
                  </a:extLst>
                </p:cNvPr>
                <p:cNvSpPr txBox="1"/>
                <p:nvPr/>
              </p:nvSpPr>
              <p:spPr>
                <a:xfrm>
                  <a:off x="1474439" y="3154483"/>
                  <a:ext cx="1565711" cy="4954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/>
                    <a:t>Serine (S)</a:t>
                  </a:r>
                  <a:endParaRPr lang="en-BE" sz="14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129FEE-F1D5-4BD1-8520-A0E9F1956ECC}"/>
                    </a:ext>
                  </a:extLst>
                </p:cNvPr>
                <p:cNvSpPr txBox="1"/>
                <p:nvPr/>
              </p:nvSpPr>
              <p:spPr>
                <a:xfrm>
                  <a:off x="4120423" y="3154481"/>
                  <a:ext cx="2091780" cy="4954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/>
                    <a:t>Threonine (T)</a:t>
                  </a:r>
                  <a:endParaRPr lang="en-BE" sz="1400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19C30F-62CA-49A3-9FA4-97A0984E2947}"/>
                    </a:ext>
                  </a:extLst>
                </p:cNvPr>
                <p:cNvSpPr txBox="1"/>
                <p:nvPr/>
              </p:nvSpPr>
              <p:spPr>
                <a:xfrm>
                  <a:off x="3203154" y="2285359"/>
                  <a:ext cx="823272" cy="4954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/>
                    <a:t>and</a:t>
                  </a:r>
                  <a:endParaRPr lang="en-BE" sz="1400" dirty="0"/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DA5C52A-201D-4BD6-A542-7CC8BEC30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330" y="4868102"/>
                  <a:ext cx="1642212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52CBBC9-CB0A-4D13-941D-B2BBADD867C3}"/>
                  </a:ext>
                </a:extLst>
              </p:cNvPr>
              <p:cNvSpPr/>
              <p:nvPr/>
            </p:nvSpPr>
            <p:spPr>
              <a:xfrm>
                <a:off x="223337" y="2638787"/>
                <a:ext cx="5714494" cy="415586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4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07346DA-3584-4322-BB90-E2D24D221357}"/>
                </a:ext>
              </a:extLst>
            </p:cNvPr>
            <p:cNvGrpSpPr/>
            <p:nvPr/>
          </p:nvGrpSpPr>
          <p:grpSpPr>
            <a:xfrm>
              <a:off x="6216550" y="1810769"/>
              <a:ext cx="5752340" cy="4155869"/>
              <a:chOff x="6205917" y="2638787"/>
              <a:chExt cx="5752340" cy="415586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B67B5A5-2B4E-4413-9BC8-995F66471E04}"/>
                  </a:ext>
                </a:extLst>
              </p:cNvPr>
              <p:cNvGrpSpPr/>
              <p:nvPr/>
            </p:nvGrpSpPr>
            <p:grpSpPr>
              <a:xfrm>
                <a:off x="6250704" y="3147044"/>
                <a:ext cx="5707553" cy="2945208"/>
                <a:chOff x="3025886" y="2345509"/>
                <a:chExt cx="6548214" cy="3526867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CE1EC8CE-D631-480C-A29E-02156F5A2258}"/>
                    </a:ext>
                  </a:extLst>
                </p:cNvPr>
                <p:cNvGrpSpPr/>
                <p:nvPr/>
              </p:nvGrpSpPr>
              <p:grpSpPr>
                <a:xfrm>
                  <a:off x="3025886" y="2743202"/>
                  <a:ext cx="6548214" cy="3129174"/>
                  <a:chOff x="1065365" y="1851816"/>
                  <a:chExt cx="10206454" cy="4206476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6EAB8C89-5DC1-406A-B718-87E191D1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14641" y="2492228"/>
                    <a:ext cx="1642213" cy="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5" name="Picture 54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8584E0AF-A8D1-46F3-BDD8-BD2096204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grayscl/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755" t="6410" r="27666" b="83568"/>
                  <a:stretch/>
                </p:blipFill>
                <p:spPr>
                  <a:xfrm>
                    <a:off x="4060546" y="1851816"/>
                    <a:ext cx="2026887" cy="1280827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F61F603E-BF80-41F2-88B5-9074D1D9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grayscl/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722" t="6410" r="46931" b="83568"/>
                  <a:stretch/>
                </p:blipFill>
                <p:spPr>
                  <a:xfrm>
                    <a:off x="1065365" y="1856972"/>
                    <a:ext cx="2133641" cy="1280813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F632CBE-6236-4598-8E7F-AC042EE390A4}"/>
                      </a:ext>
                    </a:extLst>
                  </p:cNvPr>
                  <p:cNvSpPr txBox="1"/>
                  <p:nvPr/>
                </p:nvSpPr>
                <p:spPr>
                  <a:xfrm>
                    <a:off x="8609022" y="3073752"/>
                    <a:ext cx="2465807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Aspartic acid (D)</a:t>
                    </a:r>
                    <a:endParaRPr lang="en-BE" sz="1400" dirty="0"/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4EDE3DC-6F8F-41BA-985E-1B54ED85820C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587" y="5562844"/>
                    <a:ext cx="2691232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Glutamic acid (E)*</a:t>
                    </a:r>
                    <a:endParaRPr lang="en-BE" sz="1400" dirty="0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91DC0323-8785-4457-A4F2-A865F0806BA3}"/>
                      </a:ext>
                    </a:extLst>
                  </p:cNvPr>
                  <p:cNvGrpSpPr/>
                  <p:nvPr/>
                </p:nvGrpSpPr>
                <p:grpSpPr>
                  <a:xfrm>
                    <a:off x="3501552" y="3739040"/>
                    <a:ext cx="2546072" cy="2312290"/>
                    <a:chOff x="1507336" y="1728576"/>
                    <a:chExt cx="2546072" cy="2312290"/>
                  </a:xfrm>
                </p:grpSpPr>
                <p:pic>
                  <p:nvPicPr>
                    <p:cNvPr id="64" name="Picture 63" descr="Diagram&#10;&#10;Description automatically generated">
                      <a:extLst>
                        <a:ext uri="{FF2B5EF4-FFF2-40B4-BE49-F238E27FC236}">
                          <a16:creationId xmlns:a16="http://schemas.microsoft.com/office/drawing/2014/main" id="{4B08AB7C-6242-421F-82DA-D0C2F31A0E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grayscl/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790" t="48771" r="62440" b="35939"/>
                    <a:stretch/>
                  </p:blipFill>
                  <p:spPr>
                    <a:xfrm>
                      <a:off x="1507336" y="1728576"/>
                      <a:ext cx="2327328" cy="18406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09DDFDEA-58B1-4A9A-8FF9-F89ADFB25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3566" y="3545418"/>
                      <a:ext cx="1849842" cy="4954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400" dirty="0"/>
                        <a:t>Tyrosine (Y)</a:t>
                      </a:r>
                      <a:endParaRPr lang="en-BE" sz="1400" dirty="0"/>
                    </a:p>
                  </p:txBody>
                </p:sp>
              </p:grp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5C26A5BE-DF3F-4567-B2CC-A3D16BFA5121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193" y="3075414"/>
                    <a:ext cx="1565710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Serine (S)</a:t>
                    </a:r>
                    <a:endParaRPr lang="en-BE" sz="1400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6E316DC-3EF4-43DB-B697-5FE838E89C51}"/>
                      </a:ext>
                    </a:extLst>
                  </p:cNvPr>
                  <p:cNvSpPr txBox="1"/>
                  <p:nvPr/>
                </p:nvSpPr>
                <p:spPr>
                  <a:xfrm>
                    <a:off x="4199160" y="3075414"/>
                    <a:ext cx="2091779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Threonine (T)</a:t>
                    </a:r>
                    <a:endParaRPr lang="en-BE" sz="1400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6773EB9-E5DC-4BF5-A46D-151C2352D602}"/>
                      </a:ext>
                    </a:extLst>
                  </p:cNvPr>
                  <p:cNvSpPr txBox="1"/>
                  <p:nvPr/>
                </p:nvSpPr>
                <p:spPr>
                  <a:xfrm>
                    <a:off x="3203154" y="2285359"/>
                    <a:ext cx="823272" cy="4954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and</a:t>
                    </a:r>
                    <a:endParaRPr lang="en-BE" sz="14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B9EBBD1-EEA0-4017-8229-EAB23E3DF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28330" y="4868102"/>
                    <a:ext cx="1642212" cy="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2" name="Picture 51" descr="Diagram&#10;&#10;Description automatically generated">
                  <a:extLst>
                    <a:ext uri="{FF2B5EF4-FFF2-40B4-BE49-F238E27FC236}">
                      <a16:creationId xmlns:a16="http://schemas.microsoft.com/office/drawing/2014/main" id="{161F1EB8-1F6B-41B4-A0D0-0E9C4023A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grayscl/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848" t="48976" r="6367" b="36750"/>
                <a:stretch/>
              </p:blipFill>
              <p:spPr>
                <a:xfrm>
                  <a:off x="7742440" y="4309305"/>
                  <a:ext cx="1423674" cy="1194510"/>
                </a:xfrm>
                <a:prstGeom prst="rect">
                  <a:avLst/>
                </a:prstGeom>
              </p:spPr>
            </p:pic>
            <p:pic>
              <p:nvPicPr>
                <p:cNvPr id="53" name="Picture 52" descr="Diagram&#10;&#10;Description automatically generated">
                  <a:extLst>
                    <a:ext uri="{FF2B5EF4-FFF2-40B4-BE49-F238E27FC236}">
                      <a16:creationId xmlns:a16="http://schemas.microsoft.com/office/drawing/2014/main" id="{42B3B466-920F-445D-A384-8C3736CD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grayscl/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506" t="49114" r="27744" b="35352"/>
                <a:stretch/>
              </p:blipFill>
              <p:spPr>
                <a:xfrm>
                  <a:off x="7865713" y="2345509"/>
                  <a:ext cx="1300401" cy="1350493"/>
                </a:xfrm>
                <a:prstGeom prst="rect">
                  <a:avLst/>
                </a:prstGeom>
              </p:spPr>
            </p:pic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F44D9E0-EE94-47EE-8D16-1694D3C0EAD1}"/>
                  </a:ext>
                </a:extLst>
              </p:cNvPr>
              <p:cNvSpPr/>
              <p:nvPr/>
            </p:nvSpPr>
            <p:spPr>
              <a:xfrm>
                <a:off x="6205917" y="2638787"/>
                <a:ext cx="5714494" cy="415586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21E8EA-ACA1-4A96-94FC-C469FEB9E879}"/>
                </a:ext>
              </a:extLst>
            </p:cNvPr>
            <p:cNvSpPr txBox="1"/>
            <p:nvPr/>
          </p:nvSpPr>
          <p:spPr>
            <a:xfrm>
              <a:off x="195624" y="1327203"/>
              <a:ext cx="575284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>
              <a:spAutoFit/>
            </a:bodyPr>
            <a:lstStyle/>
            <a:p>
              <a:pPr algn="ctr"/>
              <a:r>
                <a:rPr lang="en-GB" sz="1400" dirty="0"/>
                <a:t>X = mutant</a:t>
              </a:r>
              <a:endParaRPr lang="en-BE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4D1E5D-0079-4943-BFCA-BB6274E6F5DB}"/>
                </a:ext>
              </a:extLst>
            </p:cNvPr>
            <p:cNvSpPr txBox="1"/>
            <p:nvPr/>
          </p:nvSpPr>
          <p:spPr>
            <a:xfrm>
              <a:off x="6216550" y="1326345"/>
              <a:ext cx="57144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>
              <a:spAutoFit/>
            </a:bodyPr>
            <a:lstStyle/>
            <a:p>
              <a:pPr algn="ctr"/>
              <a:r>
                <a:rPr lang="en-GB" sz="1400" dirty="0"/>
                <a:t>X = mimetic</a:t>
              </a:r>
              <a:endParaRPr lang="en-BE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E6B0C8-B253-4D31-9225-65AADAABE28F}"/>
                </a:ext>
              </a:extLst>
            </p:cNvPr>
            <p:cNvSpPr txBox="1"/>
            <p:nvPr/>
          </p:nvSpPr>
          <p:spPr>
            <a:xfrm>
              <a:off x="5372326" y="1328264"/>
              <a:ext cx="62748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highlight>
                    <a:srgbClr val="FFFF00"/>
                  </a:highlight>
                </a:rPr>
                <a:t>[D1.]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3CEFD9-9C56-41A0-B4EF-DBDD9EC72B67}"/>
                </a:ext>
              </a:extLst>
            </p:cNvPr>
            <p:cNvSpPr txBox="1"/>
            <p:nvPr/>
          </p:nvSpPr>
          <p:spPr>
            <a:xfrm>
              <a:off x="11317054" y="1312335"/>
              <a:ext cx="62748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highlight>
                    <a:srgbClr val="FFFF00"/>
                  </a:highlight>
                </a:rPr>
                <a:t>[D2.]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5B248-B16D-4E5F-B30F-7BBC0090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18</a:t>
            </a:fld>
            <a:endParaRPr lang="en-B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4221D-A157-412F-BE25-EE60283B1502}"/>
              </a:ext>
            </a:extLst>
          </p:cNvPr>
          <p:cNvSpPr txBox="1"/>
          <p:nvPr/>
        </p:nvSpPr>
        <p:spPr>
          <a:xfrm>
            <a:off x="6216550" y="6022994"/>
            <a:ext cx="5714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* Glu lacks the Tyr aromatic ring, but no better alternative found thus far.</a:t>
            </a:r>
            <a:endParaRPr lang="en-B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1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195BAC3-004F-4180-A681-D16E9FBFC2F3}"/>
              </a:ext>
            </a:extLst>
          </p:cNvPr>
          <p:cNvGrpSpPr/>
          <p:nvPr/>
        </p:nvGrpSpPr>
        <p:grpSpPr>
          <a:xfrm>
            <a:off x="3264789" y="304381"/>
            <a:ext cx="5672302" cy="6249237"/>
            <a:chOff x="345776" y="380170"/>
            <a:chExt cx="5672302" cy="6249237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865C551-BC69-4596-8AD4-57FDDB6DD001}"/>
                </a:ext>
              </a:extLst>
            </p:cNvPr>
            <p:cNvGrpSpPr/>
            <p:nvPr/>
          </p:nvGrpSpPr>
          <p:grpSpPr>
            <a:xfrm>
              <a:off x="345776" y="380170"/>
              <a:ext cx="5672302" cy="6249237"/>
              <a:chOff x="1082474" y="1313813"/>
              <a:chExt cx="5212746" cy="5443475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7969E386-6848-431F-B528-CE2C8081F9FA}"/>
                  </a:ext>
                </a:extLst>
              </p:cNvPr>
              <p:cNvGrpSpPr/>
              <p:nvPr/>
            </p:nvGrpSpPr>
            <p:grpSpPr>
              <a:xfrm>
                <a:off x="1880108" y="1313813"/>
                <a:ext cx="3732398" cy="1094134"/>
                <a:chOff x="172854" y="971550"/>
                <a:chExt cx="3732398" cy="1094134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98B2A096-BDA1-4D2B-9D9F-5240C5C1BCDA}"/>
                    </a:ext>
                  </a:extLst>
                </p:cNvPr>
                <p:cNvGrpSpPr/>
                <p:nvPr/>
              </p:nvGrpSpPr>
              <p:grpSpPr>
                <a:xfrm>
                  <a:off x="172854" y="971550"/>
                  <a:ext cx="3732398" cy="1094134"/>
                  <a:chOff x="172854" y="971550"/>
                  <a:chExt cx="3732398" cy="1094134"/>
                </a:xfrm>
              </p:grpSpPr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29E5E438-2D22-490B-B75C-7161875B23F9}"/>
                      </a:ext>
                    </a:extLst>
                  </p:cNvPr>
                  <p:cNvGrpSpPr/>
                  <p:nvPr/>
                </p:nvGrpSpPr>
                <p:grpSpPr>
                  <a:xfrm>
                    <a:off x="172854" y="971550"/>
                    <a:ext cx="3732398" cy="1094134"/>
                    <a:chOff x="3128769" y="561075"/>
                    <a:chExt cx="5883566" cy="1363795"/>
                  </a:xfrm>
                </p:grpSpPr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AD6EF047-13D9-4586-9BEA-EF9F0E57B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8769" y="561075"/>
                      <a:ext cx="5883566" cy="1363795"/>
                      <a:chOff x="5972729" y="226956"/>
                      <a:chExt cx="5883566" cy="1363795"/>
                    </a:xfrm>
                  </p:grpSpPr>
                  <p:grpSp>
                    <p:nvGrpSpPr>
                      <p:cNvPr id="279" name="Group 278">
                        <a:extLst>
                          <a:ext uri="{FF2B5EF4-FFF2-40B4-BE49-F238E27FC236}">
                            <a16:creationId xmlns:a16="http://schemas.microsoft.com/office/drawing/2014/main" id="{49561F25-1EBE-4667-B403-C3AC964AD8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2729" y="226956"/>
                        <a:ext cx="5883566" cy="1363795"/>
                        <a:chOff x="5957680" y="4819549"/>
                        <a:chExt cx="5883566" cy="1363795"/>
                      </a:xfrm>
                    </p:grpSpPr>
                    <p:sp>
                      <p:nvSpPr>
                        <p:cNvPr id="289" name="TextBox 288">
                          <a:extLst>
                            <a:ext uri="{FF2B5EF4-FFF2-40B4-BE49-F238E27FC236}">
                              <a16:creationId xmlns:a16="http://schemas.microsoft.com/office/drawing/2014/main" id="{7078A8F1-4151-4D23-9272-4FFB0465858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57680" y="4873082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b="1" dirty="0"/>
                            <a:t>Wild type </a:t>
                          </a:r>
                          <a:r>
                            <a:rPr lang="en-GB" sz="1400" dirty="0"/>
                            <a:t>background</a:t>
                          </a:r>
                          <a:endParaRPr lang="en-BE" sz="1400" b="1" dirty="0"/>
                        </a:p>
                      </p:txBody>
                    </p:sp>
                    <p:sp>
                      <p:nvSpPr>
                        <p:cNvPr id="290" name="Rectangle 289">
                          <a:extLst>
                            <a:ext uri="{FF2B5EF4-FFF2-40B4-BE49-F238E27FC236}">
                              <a16:creationId xmlns:a16="http://schemas.microsoft.com/office/drawing/2014/main" id="{817C5D8E-6FD8-4DCB-9B1C-01609B7EC2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3360" y="4819549"/>
                          <a:ext cx="5877886" cy="1363795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400"/>
                        </a:p>
                      </p:txBody>
                    </p:sp>
                  </p:grpSp>
                  <p:grpSp>
                    <p:nvGrpSpPr>
                      <p:cNvPr id="280" name="Group 279">
                        <a:extLst>
                          <a:ext uri="{FF2B5EF4-FFF2-40B4-BE49-F238E27FC236}">
                            <a16:creationId xmlns:a16="http://schemas.microsoft.com/office/drawing/2014/main" id="{0910743E-2161-432B-BFEF-61E1D0BEB3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9430" y="706635"/>
                        <a:ext cx="5565743" cy="739898"/>
                        <a:chOff x="3044857" y="1272579"/>
                        <a:chExt cx="5565743" cy="739898"/>
                      </a:xfrm>
                    </p:grpSpPr>
                    <p:grpSp>
                      <p:nvGrpSpPr>
                        <p:cNvPr id="281" name="Group 280">
                          <a:extLst>
                            <a:ext uri="{FF2B5EF4-FFF2-40B4-BE49-F238E27FC236}">
                              <a16:creationId xmlns:a16="http://schemas.microsoft.com/office/drawing/2014/main" id="{2FB91D35-8E97-41D4-9217-0F0D9D3FC7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44857" y="1847850"/>
                          <a:ext cx="5565743" cy="164627"/>
                          <a:chOff x="1079500" y="2325519"/>
                          <a:chExt cx="5565743" cy="164627"/>
                        </a:xfrm>
                      </p:grpSpPr>
                      <p:cxnSp>
                        <p:nvCxnSpPr>
                          <p:cNvPr id="283" name="Straight Connector 282">
                            <a:extLst>
                              <a:ext uri="{FF2B5EF4-FFF2-40B4-BE49-F238E27FC236}">
                                <a16:creationId xmlns:a16="http://schemas.microsoft.com/office/drawing/2014/main" id="{E656090F-2085-4E06-B2FD-520B7E6D04A4}"/>
                              </a:ext>
                            </a:extLst>
                          </p:cNvPr>
                          <p:cNvCxnSpPr>
                            <a:cxnSpLocks/>
                            <a:endCxn id="288" idx="2"/>
                          </p:cNvCxnSpPr>
                          <p:nvPr/>
                        </p:nvCxnSpPr>
                        <p:spPr>
                          <a:xfrm flipV="1">
                            <a:off x="1102022" y="2394562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84" name="Oval 283">
                            <a:extLst>
                              <a:ext uri="{FF2B5EF4-FFF2-40B4-BE49-F238E27FC236}">
                                <a16:creationId xmlns:a16="http://schemas.microsoft.com/office/drawing/2014/main" id="{FFC6C051-6B93-4BBC-B262-3EC7A53BC2F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92945" y="2344768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5" name="Oval 284">
                            <a:extLst>
                              <a:ext uri="{FF2B5EF4-FFF2-40B4-BE49-F238E27FC236}">
                                <a16:creationId xmlns:a16="http://schemas.microsoft.com/office/drawing/2014/main" id="{B310E15D-4F14-48DF-B3C5-25E0B9C85F4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36223" y="2341397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6" name="Oval 285">
                            <a:extLst>
                              <a:ext uri="{FF2B5EF4-FFF2-40B4-BE49-F238E27FC236}">
                                <a16:creationId xmlns:a16="http://schemas.microsoft.com/office/drawing/2014/main" id="{6EA5CB47-DA21-490D-82E7-D016877193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9500" y="2352060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7" name="Oval 286">
                            <a:extLst>
                              <a:ext uri="{FF2B5EF4-FFF2-40B4-BE49-F238E27FC236}">
                                <a16:creationId xmlns:a16="http://schemas.microsoft.com/office/drawing/2014/main" id="{09F7367B-38BF-48AC-BF21-5F0CB1AC5B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7611" y="232551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Oval 287">
                            <a:extLst>
                              <a:ext uri="{FF2B5EF4-FFF2-40B4-BE49-F238E27FC236}">
                                <a16:creationId xmlns:a16="http://schemas.microsoft.com/office/drawing/2014/main" id="{9256BDEC-350A-4845-A6E8-03B32AC64E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94334" y="232551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82" name="TextBox 281">
                          <a:extLst>
                            <a:ext uri="{FF2B5EF4-FFF2-40B4-BE49-F238E27FC236}">
                              <a16:creationId xmlns:a16="http://schemas.microsoft.com/office/drawing/2014/main" id="{97CA6FA6-2CFE-464F-888E-4EF9C6B1AC4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2659" y="1272579"/>
                          <a:ext cx="566531" cy="34527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400" dirty="0"/>
                            <a:t>SQ</a:t>
                          </a:r>
                          <a:endParaRPr lang="en-BE" sz="1400" dirty="0"/>
                        </a:p>
                      </p:txBody>
                    </p:sp>
                  </p:grpSp>
                </p:grpSp>
                <p:sp>
                  <p:nvSpPr>
                    <p:cNvPr id="274" name="Isosceles Triangle 273">
                      <a:extLst>
                        <a:ext uri="{FF2B5EF4-FFF2-40B4-BE49-F238E27FC236}">
                          <a16:creationId xmlns:a16="http://schemas.microsoft.com/office/drawing/2014/main" id="{95AE3A33-0CA0-40AE-8EEA-972FCD57149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46197" y="1407330"/>
                      <a:ext cx="57150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C7B02090-89F1-4FFB-93E9-6BD4BCDE4C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0603" y="1040754"/>
                      <a:ext cx="385946" cy="3341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400" dirty="0"/>
                        <a:t>S</a:t>
                      </a:r>
                      <a:endParaRPr lang="en-BE" sz="1400" dirty="0"/>
                    </a:p>
                  </p:txBody>
                </p:sp>
                <p:sp>
                  <p:nvSpPr>
                    <p:cNvPr id="276" name="Isosceles Triangle 275">
                      <a:extLst>
                        <a:ext uri="{FF2B5EF4-FFF2-40B4-BE49-F238E27FC236}">
                          <a16:creationId xmlns:a16="http://schemas.microsoft.com/office/drawing/2014/main" id="{12897C5C-AA54-4A3F-A089-B722D02B76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108821" y="1405552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7" name="Isosceles Triangle 276">
                      <a:extLst>
                        <a:ext uri="{FF2B5EF4-FFF2-40B4-BE49-F238E27FC236}">
                          <a16:creationId xmlns:a16="http://schemas.microsoft.com/office/drawing/2014/main" id="{A3CC627E-22CE-4DDA-8DF0-1E23D80FC8E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255490" y="1405552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8" name="TextBox 277">
                      <a:extLst>
                        <a:ext uri="{FF2B5EF4-FFF2-40B4-BE49-F238E27FC236}">
                          <a16:creationId xmlns:a16="http://schemas.microsoft.com/office/drawing/2014/main" id="{827FFE13-A618-4472-8911-4E3BB3A176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205" y="1040754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400" dirty="0"/>
                        <a:t>T</a:t>
                      </a:r>
                      <a:endParaRPr lang="en-BE" sz="1400" dirty="0"/>
                    </a:p>
                  </p:txBody>
                </p:sp>
              </p:grpSp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437D6AEF-62BF-409C-B642-0CDB8D3CE2A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6537" y="1356383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400" dirty="0"/>
                      <a:t>Y</a:t>
                    </a:r>
                    <a:endParaRPr lang="en-BE" sz="1400" dirty="0"/>
                  </a:p>
                </p:txBody>
              </p:sp>
            </p:grpSp>
            <p:sp>
              <p:nvSpPr>
                <p:cNvPr id="262" name="Isosceles Triangle 261">
                  <a:extLst>
                    <a:ext uri="{FF2B5EF4-FFF2-40B4-BE49-F238E27FC236}">
                      <a16:creationId xmlns:a16="http://schemas.microsoft.com/office/drawing/2014/main" id="{1CB5F6AF-1578-4687-A558-A152377B596D}"/>
                    </a:ext>
                  </a:extLst>
                </p:cNvPr>
                <p:cNvSpPr/>
                <p:nvPr/>
              </p:nvSpPr>
              <p:spPr>
                <a:xfrm rot="10800000">
                  <a:off x="2470496" y="1644508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19CE07B7-9C44-4C0D-A3A3-FC82C12F0312}"/>
                    </a:ext>
                  </a:extLst>
                </p:cNvPr>
                <p:cNvSpPr txBox="1"/>
                <p:nvPr/>
              </p:nvSpPr>
              <p:spPr>
                <a:xfrm>
                  <a:off x="2361803" y="1366964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/>
                    <a:t>T</a:t>
                  </a:r>
                  <a:endParaRPr lang="en-BE" sz="1400" dirty="0"/>
                </a:p>
              </p:txBody>
            </p:sp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36B717A6-38D0-48A4-A02B-2856A2123A17}"/>
                    </a:ext>
                  </a:extLst>
                </p:cNvPr>
                <p:cNvSpPr/>
                <p:nvPr/>
              </p:nvSpPr>
              <p:spPr>
                <a:xfrm rot="10800000">
                  <a:off x="2278472" y="1649050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DEDBBC79-8A5B-4C59-84F2-A2FE13D935E7}"/>
                    </a:ext>
                  </a:extLst>
                </p:cNvPr>
                <p:cNvSpPr/>
                <p:nvPr/>
              </p:nvSpPr>
              <p:spPr>
                <a:xfrm rot="10800000">
                  <a:off x="633525" y="1654102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E57D11C-1815-40C1-BFD2-905BA7D77F18}"/>
                    </a:ext>
                  </a:extLst>
                </p:cNvPr>
                <p:cNvSpPr txBox="1"/>
                <p:nvPr/>
              </p:nvSpPr>
              <p:spPr>
                <a:xfrm>
                  <a:off x="528477" y="1360009"/>
                  <a:ext cx="244835" cy="268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u="sng" dirty="0"/>
                    <a:t>S</a:t>
                  </a:r>
                  <a:endParaRPr lang="en-BE" sz="1400" u="sng" dirty="0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6E629078-A683-41B6-86DB-086ED8831ACE}"/>
                    </a:ext>
                  </a:extLst>
                </p:cNvPr>
                <p:cNvSpPr/>
                <p:nvPr/>
              </p:nvSpPr>
              <p:spPr>
                <a:xfrm rot="10800000">
                  <a:off x="736690" y="1652676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8AB41403-C788-4B6B-A1FD-C84BC454115E}"/>
                    </a:ext>
                  </a:extLst>
                </p:cNvPr>
                <p:cNvSpPr/>
                <p:nvPr/>
              </p:nvSpPr>
              <p:spPr>
                <a:xfrm rot="10800000">
                  <a:off x="829734" y="1652676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B8940A3-B81C-4458-8DC8-E78A4263A042}"/>
                    </a:ext>
                  </a:extLst>
                </p:cNvPr>
                <p:cNvSpPr txBox="1"/>
                <p:nvPr/>
              </p:nvSpPr>
              <p:spPr>
                <a:xfrm>
                  <a:off x="623380" y="136000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u="sng" dirty="0"/>
                    <a:t>T</a:t>
                  </a:r>
                  <a:endParaRPr lang="en-BE" sz="1400" u="sng" dirty="0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085491E3-B9B8-4238-A28C-3B449895A62C}"/>
                    </a:ext>
                  </a:extLst>
                </p:cNvPr>
                <p:cNvSpPr txBox="1"/>
                <p:nvPr/>
              </p:nvSpPr>
              <p:spPr>
                <a:xfrm>
                  <a:off x="724274" y="136000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u="sng" dirty="0"/>
                    <a:t>Y</a:t>
                  </a:r>
                  <a:endParaRPr lang="en-BE" sz="1400" u="sng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93FC66F-D6A3-4F21-896C-91B865492B31}"/>
                  </a:ext>
                </a:extLst>
              </p:cNvPr>
              <p:cNvGrpSpPr/>
              <p:nvPr/>
            </p:nvGrpSpPr>
            <p:grpSpPr>
              <a:xfrm>
                <a:off x="1088613" y="4414315"/>
                <a:ext cx="5206607" cy="1094134"/>
                <a:chOff x="176457" y="971550"/>
                <a:chExt cx="5206607" cy="1094134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24EBB4C-0B78-450A-8799-E60C51AC6E3A}"/>
                    </a:ext>
                  </a:extLst>
                </p:cNvPr>
                <p:cNvGrpSpPr/>
                <p:nvPr/>
              </p:nvGrpSpPr>
              <p:grpSpPr>
                <a:xfrm>
                  <a:off x="176457" y="971550"/>
                  <a:ext cx="5206607" cy="1094134"/>
                  <a:chOff x="176457" y="971550"/>
                  <a:chExt cx="5206607" cy="1094134"/>
                </a:xfrm>
              </p:grpSpPr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72712A36-47BB-43E7-AE98-02A6E971B07B}"/>
                      </a:ext>
                    </a:extLst>
                  </p:cNvPr>
                  <p:cNvGrpSpPr/>
                  <p:nvPr/>
                </p:nvGrpSpPr>
                <p:grpSpPr>
                  <a:xfrm>
                    <a:off x="176457" y="971550"/>
                    <a:ext cx="5206607" cy="1094134"/>
                    <a:chOff x="3134449" y="561075"/>
                    <a:chExt cx="8207432" cy="1363795"/>
                  </a:xfrm>
                </p:grpSpPr>
                <p:grpSp>
                  <p:nvGrpSpPr>
                    <p:cNvPr id="243" name="Group 242">
                      <a:extLst>
                        <a:ext uri="{FF2B5EF4-FFF2-40B4-BE49-F238E27FC236}">
                          <a16:creationId xmlns:a16="http://schemas.microsoft.com/office/drawing/2014/main" id="{40E12C5D-87C6-4667-A4AA-C047877DDA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4449" y="561075"/>
                      <a:ext cx="8207432" cy="1363795"/>
                      <a:chOff x="5978409" y="226956"/>
                      <a:chExt cx="8207432" cy="1363795"/>
                    </a:xfrm>
                  </p:grpSpPr>
                  <p:grpSp>
                    <p:nvGrpSpPr>
                      <p:cNvPr id="249" name="Group 248">
                        <a:extLst>
                          <a:ext uri="{FF2B5EF4-FFF2-40B4-BE49-F238E27FC236}">
                            <a16:creationId xmlns:a16="http://schemas.microsoft.com/office/drawing/2014/main" id="{43AA6DC2-B409-446A-ADE4-C31F9B89ED8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8409" y="226956"/>
                        <a:ext cx="8207432" cy="1363795"/>
                        <a:chOff x="5963360" y="4819549"/>
                        <a:chExt cx="8207432" cy="1363795"/>
                      </a:xfrm>
                    </p:grpSpPr>
                    <p:sp>
                      <p:nvSpPr>
                        <p:cNvPr id="259" name="TextBox 258">
                          <a:extLst>
                            <a:ext uri="{FF2B5EF4-FFF2-40B4-BE49-F238E27FC236}">
                              <a16:creationId xmlns:a16="http://schemas.microsoft.com/office/drawing/2014/main" id="{597406EE-E2D0-40E1-81DF-5AAD445FF5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83609" y="4842758"/>
                          <a:ext cx="8187183" cy="3341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b="1" dirty="0"/>
                            <a:t>PREDICTED </a:t>
                          </a:r>
                          <a:r>
                            <a:rPr lang="en-GB" sz="1400" dirty="0"/>
                            <a:t>phospho-X</a:t>
                          </a:r>
                          <a:r>
                            <a:rPr lang="en-GB" sz="1400" b="1" dirty="0"/>
                            <a:t> </a:t>
                          </a:r>
                          <a:r>
                            <a:rPr lang="en-GB" sz="1400" dirty="0"/>
                            <a:t>background</a:t>
                          </a:r>
                          <a:endParaRPr lang="en-BE" sz="1400" b="1" dirty="0"/>
                        </a:p>
                      </p:txBody>
                    </p:sp>
                    <p:sp>
                      <p:nvSpPr>
                        <p:cNvPr id="260" name="Rectangle 259">
                          <a:extLst>
                            <a:ext uri="{FF2B5EF4-FFF2-40B4-BE49-F238E27FC236}">
                              <a16:creationId xmlns:a16="http://schemas.microsoft.com/office/drawing/2014/main" id="{8D95DCF1-EBD6-4FDD-8962-A922E20D22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3360" y="4819549"/>
                          <a:ext cx="8173667" cy="1363795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400" dirty="0"/>
                        </a:p>
                      </p:txBody>
                    </p:sp>
                  </p:grpSp>
                  <p:grpSp>
                    <p:nvGrpSpPr>
                      <p:cNvPr id="250" name="Group 249">
                        <a:extLst>
                          <a:ext uri="{FF2B5EF4-FFF2-40B4-BE49-F238E27FC236}">
                            <a16:creationId xmlns:a16="http://schemas.microsoft.com/office/drawing/2014/main" id="{49024F2F-9EA2-4ADA-8B7B-566AD1D668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9430" y="706635"/>
                        <a:ext cx="5565743" cy="739898"/>
                        <a:chOff x="3044857" y="1272579"/>
                        <a:chExt cx="5565743" cy="739898"/>
                      </a:xfrm>
                    </p:grpSpPr>
                    <p:grpSp>
                      <p:nvGrpSpPr>
                        <p:cNvPr id="251" name="Group 250">
                          <a:extLst>
                            <a:ext uri="{FF2B5EF4-FFF2-40B4-BE49-F238E27FC236}">
                              <a16:creationId xmlns:a16="http://schemas.microsoft.com/office/drawing/2014/main" id="{60AF0FF8-620C-4903-AF08-54C1464333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44857" y="1847850"/>
                          <a:ext cx="5565743" cy="164627"/>
                          <a:chOff x="1079500" y="2325519"/>
                          <a:chExt cx="5565743" cy="164627"/>
                        </a:xfrm>
                      </p:grpSpPr>
                      <p:cxnSp>
                        <p:nvCxnSpPr>
                          <p:cNvPr id="253" name="Straight Connector 252">
                            <a:extLst>
                              <a:ext uri="{FF2B5EF4-FFF2-40B4-BE49-F238E27FC236}">
                                <a16:creationId xmlns:a16="http://schemas.microsoft.com/office/drawing/2014/main" id="{518CA608-9691-4CA0-AB6E-509F82DF48BD}"/>
                              </a:ext>
                            </a:extLst>
                          </p:cNvPr>
                          <p:cNvCxnSpPr>
                            <a:cxnSpLocks/>
                            <a:endCxn id="258" idx="2"/>
                          </p:cNvCxnSpPr>
                          <p:nvPr/>
                        </p:nvCxnSpPr>
                        <p:spPr>
                          <a:xfrm flipV="1">
                            <a:off x="1102022" y="2394562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CC087DD-8326-4A48-A32D-F585E5BB56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92945" y="2344768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36E71F2F-DD94-48A9-A4C8-7EB9695834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36223" y="2341397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6" name="Oval 255">
                            <a:extLst>
                              <a:ext uri="{FF2B5EF4-FFF2-40B4-BE49-F238E27FC236}">
                                <a16:creationId xmlns:a16="http://schemas.microsoft.com/office/drawing/2014/main" id="{26AD76DC-B1CA-4CB0-A847-9C31114B3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9500" y="2352060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Oval 256">
                            <a:extLst>
                              <a:ext uri="{FF2B5EF4-FFF2-40B4-BE49-F238E27FC236}">
                                <a16:creationId xmlns:a16="http://schemas.microsoft.com/office/drawing/2014/main" id="{9D19FC7B-347F-4307-8C1F-146131B874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7611" y="232551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Oval 257">
                            <a:extLst>
                              <a:ext uri="{FF2B5EF4-FFF2-40B4-BE49-F238E27FC236}">
                                <a16:creationId xmlns:a16="http://schemas.microsoft.com/office/drawing/2014/main" id="{A5A1A299-010C-465A-9826-903CA20FFA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94334" y="232551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52" name="TextBox 251">
                          <a:extLst>
                            <a:ext uri="{FF2B5EF4-FFF2-40B4-BE49-F238E27FC236}">
                              <a16:creationId xmlns:a16="http://schemas.microsoft.com/office/drawing/2014/main" id="{ABC293F3-3D27-4CB4-A009-79AB9EDC15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1367" y="1272579"/>
                          <a:ext cx="569117" cy="3341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400" dirty="0"/>
                            <a:t>Q</a:t>
                          </a:r>
                          <a:endParaRPr lang="en-BE" sz="1400" dirty="0"/>
                        </a:p>
                      </p:txBody>
                    </p:sp>
                  </p:grpSp>
                </p:grpSp>
                <p:sp>
                  <p:nvSpPr>
                    <p:cNvPr id="244" name="Isosceles Triangle 243">
                      <a:extLst>
                        <a:ext uri="{FF2B5EF4-FFF2-40B4-BE49-F238E27FC236}">
                          <a16:creationId xmlns:a16="http://schemas.microsoft.com/office/drawing/2014/main" id="{2DC52B71-F246-460D-B5F9-4A922D8D235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46197" y="1407330"/>
                      <a:ext cx="57150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EBE18F6-2A0A-4A71-9C0A-6541E3517E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0643" y="1040754"/>
                      <a:ext cx="402200" cy="3341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BE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46" name="Isosceles Triangle 245">
                      <a:extLst>
                        <a:ext uri="{FF2B5EF4-FFF2-40B4-BE49-F238E27FC236}">
                          <a16:creationId xmlns:a16="http://schemas.microsoft.com/office/drawing/2014/main" id="{D4A50EFF-9D01-46DF-B7D3-FFCDB9B11C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108821" y="1405552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7" name="Isosceles Triangle 246">
                      <a:extLst>
                        <a:ext uri="{FF2B5EF4-FFF2-40B4-BE49-F238E27FC236}">
                          <a16:creationId xmlns:a16="http://schemas.microsoft.com/office/drawing/2014/main" id="{4F6D4CEB-A398-4933-9EE6-36ADA7593B1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255490" y="1405552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BA38C0E2-78B6-44C6-AE91-D29AA921E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6415" y="1040754"/>
                      <a:ext cx="417443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BE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CB740306-658D-41D5-B6CD-D3162287A89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4133" y="1356383"/>
                    <a:ext cx="26481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solidFill>
                          <a:srgbClr val="FF0000"/>
                        </a:solidFill>
                      </a:rPr>
                      <a:t>X</a:t>
                    </a:r>
                    <a:endParaRPr lang="en-BE" sz="14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1B2BBC9A-3F16-4190-905C-359DEF9ECD3E}"/>
                    </a:ext>
                  </a:extLst>
                </p:cNvPr>
                <p:cNvSpPr/>
                <p:nvPr/>
              </p:nvSpPr>
              <p:spPr>
                <a:xfrm rot="10800000">
                  <a:off x="2470496" y="1644508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E91F48EE-4D38-40BB-BE64-309DBDCC27A4}"/>
                    </a:ext>
                  </a:extLst>
                </p:cNvPr>
                <p:cNvSpPr txBox="1"/>
                <p:nvPr/>
              </p:nvSpPr>
              <p:spPr>
                <a:xfrm>
                  <a:off x="2359400" y="1366964"/>
                  <a:ext cx="2648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FF0000"/>
                      </a:solidFill>
                    </a:rPr>
                    <a:t>X</a:t>
                  </a:r>
                  <a:endParaRPr lang="en-BE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6393C117-CFA7-4499-A2E6-3FF0A131F14D}"/>
                    </a:ext>
                  </a:extLst>
                </p:cNvPr>
                <p:cNvSpPr/>
                <p:nvPr/>
              </p:nvSpPr>
              <p:spPr>
                <a:xfrm rot="10800000">
                  <a:off x="2278472" y="1649050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914F965D-B265-445B-9807-C243F5CE93C7}"/>
                    </a:ext>
                  </a:extLst>
                </p:cNvPr>
                <p:cNvSpPr/>
                <p:nvPr/>
              </p:nvSpPr>
              <p:spPr>
                <a:xfrm rot="10800000">
                  <a:off x="633525" y="1654102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3AB165C-415A-413F-A362-DE47970496CF}"/>
                    </a:ext>
                  </a:extLst>
                </p:cNvPr>
                <p:cNvSpPr txBox="1"/>
                <p:nvPr/>
              </p:nvSpPr>
              <p:spPr>
                <a:xfrm>
                  <a:off x="533658" y="1360009"/>
                  <a:ext cx="244835" cy="268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S</a:t>
                  </a:r>
                  <a:endParaRPr lang="en-BE" sz="1400" u="sng" dirty="0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E85EBBB9-1A2F-46D6-BF0A-CE239939F496}"/>
                    </a:ext>
                  </a:extLst>
                </p:cNvPr>
                <p:cNvSpPr/>
                <p:nvPr/>
              </p:nvSpPr>
              <p:spPr>
                <a:xfrm rot="10800000">
                  <a:off x="736690" y="1652676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EC0D65DB-FD7D-4D9D-BDB7-2C8CE68300D7}"/>
                    </a:ext>
                  </a:extLst>
                </p:cNvPr>
                <p:cNvSpPr/>
                <p:nvPr/>
              </p:nvSpPr>
              <p:spPr>
                <a:xfrm rot="10800000">
                  <a:off x="829734" y="1652676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C4125AB8-143D-45BD-A918-B787816545B1}"/>
                    </a:ext>
                  </a:extLst>
                </p:cNvPr>
                <p:cNvSpPr txBox="1"/>
                <p:nvPr/>
              </p:nvSpPr>
              <p:spPr>
                <a:xfrm>
                  <a:off x="623380" y="136000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T</a:t>
                  </a:r>
                  <a:endParaRPr lang="en-BE" sz="1400" u="sng" dirty="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A79E4CD6-2FB9-4025-9DF8-821EA20977AF}"/>
                    </a:ext>
                  </a:extLst>
                </p:cNvPr>
                <p:cNvSpPr txBox="1"/>
                <p:nvPr/>
              </p:nvSpPr>
              <p:spPr>
                <a:xfrm>
                  <a:off x="724274" y="136000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Y</a:t>
                  </a:r>
                  <a:endParaRPr lang="en-BE" sz="1400" u="sng" dirty="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349B227F-4CC2-4048-A60A-1CC9C626B060}"/>
                  </a:ext>
                </a:extLst>
              </p:cNvPr>
              <p:cNvGrpSpPr/>
              <p:nvPr/>
            </p:nvGrpSpPr>
            <p:grpSpPr>
              <a:xfrm>
                <a:off x="1088613" y="5586018"/>
                <a:ext cx="5185187" cy="1171270"/>
                <a:chOff x="176457" y="977392"/>
                <a:chExt cx="5185187" cy="1171270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BF811D7-545E-4124-AF59-9F02C30475EB}"/>
                    </a:ext>
                  </a:extLst>
                </p:cNvPr>
                <p:cNvGrpSpPr/>
                <p:nvPr/>
              </p:nvGrpSpPr>
              <p:grpSpPr>
                <a:xfrm>
                  <a:off x="176457" y="977392"/>
                  <a:ext cx="5185187" cy="1171270"/>
                  <a:chOff x="176457" y="977392"/>
                  <a:chExt cx="5185187" cy="1171270"/>
                </a:xfrm>
              </p:grpSpPr>
              <p:grpSp>
                <p:nvGrpSpPr>
                  <p:cNvPr id="211" name="Group 210">
                    <a:extLst>
                      <a:ext uri="{FF2B5EF4-FFF2-40B4-BE49-F238E27FC236}">
                        <a16:creationId xmlns:a16="http://schemas.microsoft.com/office/drawing/2014/main" id="{A0F2DE0A-95BB-4C54-939E-CC070E3F0F7A}"/>
                      </a:ext>
                    </a:extLst>
                  </p:cNvPr>
                  <p:cNvGrpSpPr/>
                  <p:nvPr/>
                </p:nvGrpSpPr>
                <p:grpSpPr>
                  <a:xfrm>
                    <a:off x="176457" y="977392"/>
                    <a:ext cx="5185187" cy="1171270"/>
                    <a:chOff x="3134449" y="568355"/>
                    <a:chExt cx="8173668" cy="145994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A0F06669-44C2-4092-A71F-D5CA64AE21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4449" y="568355"/>
                      <a:ext cx="8173668" cy="1459940"/>
                      <a:chOff x="5978409" y="234236"/>
                      <a:chExt cx="8173668" cy="1459940"/>
                    </a:xfrm>
                  </p:grpSpPr>
                  <p:grpSp>
                    <p:nvGrpSpPr>
                      <p:cNvPr id="219" name="Group 218">
                        <a:extLst>
                          <a:ext uri="{FF2B5EF4-FFF2-40B4-BE49-F238E27FC236}">
                            <a16:creationId xmlns:a16="http://schemas.microsoft.com/office/drawing/2014/main" id="{959B1C14-3E98-4ADA-B04F-49A58A1233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8409" y="234236"/>
                        <a:ext cx="8173668" cy="1459940"/>
                        <a:chOff x="5963360" y="4826829"/>
                        <a:chExt cx="8173668" cy="1459940"/>
                      </a:xfrm>
                    </p:grpSpPr>
                    <p:sp>
                      <p:nvSpPr>
                        <p:cNvPr id="229" name="TextBox 228">
                          <a:extLst>
                            <a:ext uri="{FF2B5EF4-FFF2-40B4-BE49-F238E27FC236}">
                              <a16:creationId xmlns:a16="http://schemas.microsoft.com/office/drawing/2014/main" id="{99673FDB-58BB-4D9E-811B-9AE7F2C327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9037" y="4835405"/>
                          <a:ext cx="8167989" cy="3341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b="1" dirty="0"/>
                            <a:t>CONFIRMED </a:t>
                          </a:r>
                          <a:r>
                            <a:rPr lang="en-GB" sz="1400" dirty="0"/>
                            <a:t>phospho-X</a:t>
                          </a:r>
                          <a:r>
                            <a:rPr lang="en-GB" sz="1400" b="1" dirty="0"/>
                            <a:t> </a:t>
                          </a:r>
                          <a:r>
                            <a:rPr lang="en-GB" sz="1400" dirty="0"/>
                            <a:t>background</a:t>
                          </a:r>
                          <a:endParaRPr lang="en-BE" sz="1400" b="1" dirty="0"/>
                        </a:p>
                      </p:txBody>
                    </p:sp>
                    <p:sp>
                      <p:nvSpPr>
                        <p:cNvPr id="230" name="Rectangle 229">
                          <a:extLst>
                            <a:ext uri="{FF2B5EF4-FFF2-40B4-BE49-F238E27FC236}">
                              <a16:creationId xmlns:a16="http://schemas.microsoft.com/office/drawing/2014/main" id="{3128A98C-50D1-4542-ADE6-F3F9AF693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3360" y="4826829"/>
                          <a:ext cx="8173668" cy="145994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400"/>
                        </a:p>
                      </p:txBody>
                    </p:sp>
                  </p:grpSp>
                  <p:grpSp>
                    <p:nvGrpSpPr>
                      <p:cNvPr id="220" name="Group 219">
                        <a:extLst>
                          <a:ext uri="{FF2B5EF4-FFF2-40B4-BE49-F238E27FC236}">
                            <a16:creationId xmlns:a16="http://schemas.microsoft.com/office/drawing/2014/main" id="{34B2FECC-E2DE-4FB5-9D62-E25C09A9C7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9430" y="810052"/>
                        <a:ext cx="5565743" cy="736949"/>
                        <a:chOff x="3044857" y="1375996"/>
                        <a:chExt cx="5565743" cy="736949"/>
                      </a:xfrm>
                    </p:grpSpPr>
                    <p:grpSp>
                      <p:nvGrpSpPr>
                        <p:cNvPr id="221" name="Group 220">
                          <a:extLst>
                            <a:ext uri="{FF2B5EF4-FFF2-40B4-BE49-F238E27FC236}">
                              <a16:creationId xmlns:a16="http://schemas.microsoft.com/office/drawing/2014/main" id="{A217C711-415A-452F-ABCC-C7FA2C15F1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44857" y="1948318"/>
                          <a:ext cx="5565743" cy="164627"/>
                          <a:chOff x="1079500" y="2425987"/>
                          <a:chExt cx="5565743" cy="164627"/>
                        </a:xfrm>
                      </p:grpSpPr>
                      <p:cxnSp>
                        <p:nvCxnSpPr>
                          <p:cNvPr id="223" name="Straight Connector 222">
                            <a:extLst>
                              <a:ext uri="{FF2B5EF4-FFF2-40B4-BE49-F238E27FC236}">
                                <a16:creationId xmlns:a16="http://schemas.microsoft.com/office/drawing/2014/main" id="{71DB5AAE-41A2-4B40-B2AF-B71E172C903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1102022" y="249798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24" name="Oval 223">
                            <a:extLst>
                              <a:ext uri="{FF2B5EF4-FFF2-40B4-BE49-F238E27FC236}">
                                <a16:creationId xmlns:a16="http://schemas.microsoft.com/office/drawing/2014/main" id="{9A8C9A10-6B13-4C89-8594-703F20EFCAC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92945" y="2445236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5" name="Oval 224">
                            <a:extLst>
                              <a:ext uri="{FF2B5EF4-FFF2-40B4-BE49-F238E27FC236}">
                                <a16:creationId xmlns:a16="http://schemas.microsoft.com/office/drawing/2014/main" id="{744DB210-F1AA-4F42-B80B-97B28E1551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36223" y="2441865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6" name="Oval 225">
                            <a:extLst>
                              <a:ext uri="{FF2B5EF4-FFF2-40B4-BE49-F238E27FC236}">
                                <a16:creationId xmlns:a16="http://schemas.microsoft.com/office/drawing/2014/main" id="{2929F4DB-18FF-450E-8679-634FCD1D282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9500" y="2452528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7" name="Oval 226">
                            <a:extLst>
                              <a:ext uri="{FF2B5EF4-FFF2-40B4-BE49-F238E27FC236}">
                                <a16:creationId xmlns:a16="http://schemas.microsoft.com/office/drawing/2014/main" id="{A15F272C-D602-4E7E-852E-841F9BA8B8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7611" y="2425987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8" name="Oval 227">
                            <a:extLst>
                              <a:ext uri="{FF2B5EF4-FFF2-40B4-BE49-F238E27FC236}">
                                <a16:creationId xmlns:a16="http://schemas.microsoft.com/office/drawing/2014/main" id="{D6DED9A0-7DF6-4CF1-B4AF-0882215FBC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94334" y="2425987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22" name="TextBox 221">
                          <a:extLst>
                            <a:ext uri="{FF2B5EF4-FFF2-40B4-BE49-F238E27FC236}">
                              <a16:creationId xmlns:a16="http://schemas.microsoft.com/office/drawing/2014/main" id="{BD98B012-2439-440F-8749-0D20439625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58464" y="1375996"/>
                          <a:ext cx="574919" cy="34526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400" dirty="0"/>
                            <a:t>Q</a:t>
                          </a:r>
                          <a:endParaRPr lang="en-BE" sz="1400" dirty="0"/>
                        </a:p>
                      </p:txBody>
                    </p:sp>
                  </p:grpSp>
                </p:grpSp>
                <p:sp>
                  <p:nvSpPr>
                    <p:cNvPr id="214" name="Isosceles Triangle 213">
                      <a:extLst>
                        <a:ext uri="{FF2B5EF4-FFF2-40B4-BE49-F238E27FC236}">
                          <a16:creationId xmlns:a16="http://schemas.microsoft.com/office/drawing/2014/main" id="{210B54F6-9DA2-45CE-B433-8B5832FCBDA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46197" y="1510748"/>
                      <a:ext cx="57150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668FBCB6-D0BB-4378-AAD4-F43FB3B1DB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88772" y="1144172"/>
                      <a:ext cx="385946" cy="3341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GB" sz="1400" dirty="0"/>
                        <a:t>S</a:t>
                      </a:r>
                      <a:endParaRPr lang="en-BE" sz="1400" dirty="0"/>
                    </a:p>
                  </p:txBody>
                </p:sp>
                <p:sp>
                  <p:nvSpPr>
                    <p:cNvPr id="216" name="Isosceles Triangle 215">
                      <a:extLst>
                        <a:ext uri="{FF2B5EF4-FFF2-40B4-BE49-F238E27FC236}">
                          <a16:creationId xmlns:a16="http://schemas.microsoft.com/office/drawing/2014/main" id="{D14A2A5D-0343-4E58-A48F-C949CA4C8D7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108821" y="1508970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7" name="Isosceles Triangle 216">
                      <a:extLst>
                        <a:ext uri="{FF2B5EF4-FFF2-40B4-BE49-F238E27FC236}">
                          <a16:creationId xmlns:a16="http://schemas.microsoft.com/office/drawing/2014/main" id="{0501302B-EBA2-432D-BBDE-E56E71A4BB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255489" y="1508970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49813459-BB57-4FED-9D0E-EC9D0353E8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205" y="1144172"/>
                      <a:ext cx="409865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GB" sz="1400" dirty="0"/>
                        <a:t>T</a:t>
                      </a:r>
                      <a:endParaRPr lang="en-BE" sz="1400" dirty="0"/>
                    </a:p>
                  </p:txBody>
                </p:sp>
              </p:grp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2BC15D60-C2E8-4329-9A59-8FC648599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416537" y="1439354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dirty="0"/>
                      <a:t>Y</a:t>
                    </a:r>
                    <a:endParaRPr lang="en-BE" sz="1400" dirty="0"/>
                  </a:p>
                </p:txBody>
              </p:sp>
            </p:grp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EA432778-620F-490D-984E-1BFBDF9C8DE1}"/>
                    </a:ext>
                  </a:extLst>
                </p:cNvPr>
                <p:cNvSpPr/>
                <p:nvPr/>
              </p:nvSpPr>
              <p:spPr>
                <a:xfrm rot="10800000">
                  <a:off x="2470496" y="1727479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C989EDA2-9C8F-418E-87F6-0BD3714FD340}"/>
                    </a:ext>
                  </a:extLst>
                </p:cNvPr>
                <p:cNvSpPr txBox="1"/>
                <p:nvPr/>
              </p:nvSpPr>
              <p:spPr>
                <a:xfrm>
                  <a:off x="2364234" y="1449936"/>
                  <a:ext cx="255146" cy="268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FF0000"/>
                      </a:solidFill>
                    </a:rPr>
                    <a:t>X</a:t>
                  </a:r>
                  <a:endParaRPr lang="en-BE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4" name="Isosceles Triangle 203">
                  <a:extLst>
                    <a:ext uri="{FF2B5EF4-FFF2-40B4-BE49-F238E27FC236}">
                      <a16:creationId xmlns:a16="http://schemas.microsoft.com/office/drawing/2014/main" id="{37BE7980-66B1-450F-9538-19BFD7C43371}"/>
                    </a:ext>
                  </a:extLst>
                </p:cNvPr>
                <p:cNvSpPr/>
                <p:nvPr/>
              </p:nvSpPr>
              <p:spPr>
                <a:xfrm rot="10800000">
                  <a:off x="2278472" y="1732022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Isosceles Triangle 204">
                  <a:extLst>
                    <a:ext uri="{FF2B5EF4-FFF2-40B4-BE49-F238E27FC236}">
                      <a16:creationId xmlns:a16="http://schemas.microsoft.com/office/drawing/2014/main" id="{9737BA4B-A93C-4A6A-B395-512BD92EC4D9}"/>
                    </a:ext>
                  </a:extLst>
                </p:cNvPr>
                <p:cNvSpPr/>
                <p:nvPr/>
              </p:nvSpPr>
              <p:spPr>
                <a:xfrm rot="10800000">
                  <a:off x="633525" y="1737074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C8E320CE-011F-46B3-8262-7DB3D6F6C027}"/>
                    </a:ext>
                  </a:extLst>
                </p:cNvPr>
                <p:cNvSpPr txBox="1"/>
                <p:nvPr/>
              </p:nvSpPr>
              <p:spPr>
                <a:xfrm>
                  <a:off x="533658" y="1442981"/>
                  <a:ext cx="244835" cy="268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S</a:t>
                  </a:r>
                  <a:endParaRPr lang="en-BE" sz="1400" u="sng" dirty="0"/>
                </a:p>
              </p:txBody>
            </p:sp>
            <p:sp>
              <p:nvSpPr>
                <p:cNvPr id="207" name="Isosceles Triangle 206">
                  <a:extLst>
                    <a:ext uri="{FF2B5EF4-FFF2-40B4-BE49-F238E27FC236}">
                      <a16:creationId xmlns:a16="http://schemas.microsoft.com/office/drawing/2014/main" id="{9A0A7280-B032-4B52-9A42-AEB4966541A1}"/>
                    </a:ext>
                  </a:extLst>
                </p:cNvPr>
                <p:cNvSpPr/>
                <p:nvPr/>
              </p:nvSpPr>
              <p:spPr>
                <a:xfrm rot="10800000">
                  <a:off x="736690" y="1735648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Isosceles Triangle 207">
                  <a:extLst>
                    <a:ext uri="{FF2B5EF4-FFF2-40B4-BE49-F238E27FC236}">
                      <a16:creationId xmlns:a16="http://schemas.microsoft.com/office/drawing/2014/main" id="{9348A340-E345-4EB0-8771-66AED5B0C8C5}"/>
                    </a:ext>
                  </a:extLst>
                </p:cNvPr>
                <p:cNvSpPr/>
                <p:nvPr/>
              </p:nvSpPr>
              <p:spPr>
                <a:xfrm rot="10800000">
                  <a:off x="829734" y="1735648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DF89ADD-8EC3-4844-AC9E-EA02E01FDCF4}"/>
                    </a:ext>
                  </a:extLst>
                </p:cNvPr>
                <p:cNvSpPr txBox="1"/>
                <p:nvPr/>
              </p:nvSpPr>
              <p:spPr>
                <a:xfrm>
                  <a:off x="623380" y="1442976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T</a:t>
                  </a:r>
                  <a:endParaRPr lang="en-BE" sz="1400" u="sng" dirty="0"/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76F9125-A5FB-4452-9AEC-F0F9C84593DC}"/>
                    </a:ext>
                  </a:extLst>
                </p:cNvPr>
                <p:cNvSpPr txBox="1"/>
                <p:nvPr/>
              </p:nvSpPr>
              <p:spPr>
                <a:xfrm>
                  <a:off x="724274" y="1442981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u="sng" dirty="0"/>
                    <a:t>Y</a:t>
                  </a:r>
                  <a:endParaRPr lang="en-BE" sz="1400" u="sng" dirty="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1029903-BF69-4E43-8A9E-D7239A1F212F}"/>
                  </a:ext>
                </a:extLst>
              </p:cNvPr>
              <p:cNvGrpSpPr/>
              <p:nvPr/>
            </p:nvGrpSpPr>
            <p:grpSpPr>
              <a:xfrm>
                <a:off x="1082474" y="3242613"/>
                <a:ext cx="5185187" cy="1094134"/>
                <a:chOff x="4226044" y="1885608"/>
                <a:chExt cx="5185187" cy="1094134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BCBAC01F-1357-4F51-838A-E599591BF7FF}"/>
                    </a:ext>
                  </a:extLst>
                </p:cNvPr>
                <p:cNvGrpSpPr/>
                <p:nvPr/>
              </p:nvGrpSpPr>
              <p:grpSpPr>
                <a:xfrm>
                  <a:off x="4226044" y="1885608"/>
                  <a:ext cx="5185187" cy="1094134"/>
                  <a:chOff x="176457" y="971550"/>
                  <a:chExt cx="5185187" cy="1094134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28649726-1497-4D74-B2E5-9CACEDB2AA12}"/>
                      </a:ext>
                    </a:extLst>
                  </p:cNvPr>
                  <p:cNvGrpSpPr/>
                  <p:nvPr/>
                </p:nvGrpSpPr>
                <p:grpSpPr>
                  <a:xfrm>
                    <a:off x="176457" y="971550"/>
                    <a:ext cx="5185187" cy="1094134"/>
                    <a:chOff x="176457" y="971550"/>
                    <a:chExt cx="5185187" cy="1094134"/>
                  </a:xfrm>
                </p:grpSpPr>
                <p:grpSp>
                  <p:nvGrpSpPr>
                    <p:cNvPr id="182" name="Group 181">
                      <a:extLst>
                        <a:ext uri="{FF2B5EF4-FFF2-40B4-BE49-F238E27FC236}">
                          <a16:creationId xmlns:a16="http://schemas.microsoft.com/office/drawing/2014/main" id="{58E73E93-550E-46FB-815A-BEE468DEB7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457" y="971550"/>
                      <a:ext cx="5185187" cy="1094134"/>
                      <a:chOff x="3134449" y="561075"/>
                      <a:chExt cx="8173667" cy="1363795"/>
                    </a:xfrm>
                  </p:grpSpPr>
                  <p:grpSp>
                    <p:nvGrpSpPr>
                      <p:cNvPr id="184" name="Group 183">
                        <a:extLst>
                          <a:ext uri="{FF2B5EF4-FFF2-40B4-BE49-F238E27FC236}">
                            <a16:creationId xmlns:a16="http://schemas.microsoft.com/office/drawing/2014/main" id="{027C63B8-8E74-4E5F-B47A-6C555DC47C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34449" y="561075"/>
                        <a:ext cx="8173667" cy="1363795"/>
                        <a:chOff x="5978409" y="226956"/>
                        <a:chExt cx="8173667" cy="1363795"/>
                      </a:xfrm>
                    </p:grpSpPr>
                    <p:grpSp>
                      <p:nvGrpSpPr>
                        <p:cNvPr id="189" name="Group 188">
                          <a:extLst>
                            <a:ext uri="{FF2B5EF4-FFF2-40B4-BE49-F238E27FC236}">
                              <a16:creationId xmlns:a16="http://schemas.microsoft.com/office/drawing/2014/main" id="{1FE839E4-A23E-4938-BFAC-FB9EF42C9A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78409" y="226956"/>
                          <a:ext cx="8173667" cy="1363795"/>
                          <a:chOff x="5963360" y="4819549"/>
                          <a:chExt cx="8173667" cy="1363795"/>
                        </a:xfrm>
                      </p:grpSpPr>
                      <p:sp>
                        <p:nvSpPr>
                          <p:cNvPr id="199" name="TextBox 198">
                            <a:extLst>
                              <a:ext uri="{FF2B5EF4-FFF2-40B4-BE49-F238E27FC236}">
                                <a16:creationId xmlns:a16="http://schemas.microsoft.com/office/drawing/2014/main" id="{E9D57029-2F04-4A49-8142-7B3108E2059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963360" y="4824221"/>
                            <a:ext cx="8173667" cy="33416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GB" sz="1400" b="1" dirty="0"/>
                              <a:t>FULL </a:t>
                            </a:r>
                            <a:r>
                              <a:rPr lang="en-GB" sz="1400" dirty="0"/>
                              <a:t>phospho-X</a:t>
                            </a:r>
                            <a:r>
                              <a:rPr lang="en-GB" sz="1400" b="1" dirty="0"/>
                              <a:t> </a:t>
                            </a:r>
                            <a:r>
                              <a:rPr lang="en-GB" sz="1400" dirty="0"/>
                              <a:t>background</a:t>
                            </a:r>
                            <a:endParaRPr lang="en-BE" sz="1400" dirty="0"/>
                          </a:p>
                        </p:txBody>
                      </p:sp>
                      <p:sp>
                        <p:nvSpPr>
                          <p:cNvPr id="200" name="Rectangle 199">
                            <a:extLst>
                              <a:ext uri="{FF2B5EF4-FFF2-40B4-BE49-F238E27FC236}">
                                <a16:creationId xmlns:a16="http://schemas.microsoft.com/office/drawing/2014/main" id="{C4682E8A-F747-4B7D-9EE9-D7DD8CCECE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63360" y="4819549"/>
                            <a:ext cx="8173667" cy="1363795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400" dirty="0"/>
                          </a:p>
                        </p:txBody>
                      </p:sp>
                    </p:grpSp>
                    <p:grpSp>
                      <p:nvGrpSpPr>
                        <p:cNvPr id="190" name="Group 189">
                          <a:extLst>
                            <a:ext uri="{FF2B5EF4-FFF2-40B4-BE49-F238E27FC236}">
                              <a16:creationId xmlns:a16="http://schemas.microsoft.com/office/drawing/2014/main" id="{14D7BC2D-CA2B-48C1-8208-95E02E7F67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19430" y="706635"/>
                          <a:ext cx="5565743" cy="739898"/>
                          <a:chOff x="3044857" y="1272579"/>
                          <a:chExt cx="5565743" cy="739898"/>
                        </a:xfrm>
                      </p:grpSpPr>
                      <p:grpSp>
                        <p:nvGrpSpPr>
                          <p:cNvPr id="191" name="Group 190">
                            <a:extLst>
                              <a:ext uri="{FF2B5EF4-FFF2-40B4-BE49-F238E27FC236}">
                                <a16:creationId xmlns:a16="http://schemas.microsoft.com/office/drawing/2014/main" id="{32F78F6E-57BC-4954-977D-1D3562F7F9E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044857" y="1847850"/>
                            <a:ext cx="5565743" cy="164627"/>
                            <a:chOff x="1079500" y="2325519"/>
                            <a:chExt cx="5565743" cy="164627"/>
                          </a:xfrm>
                        </p:grpSpPr>
                        <p:cxnSp>
                          <p:nvCxnSpPr>
                            <p:cNvPr id="193" name="Straight Connector 192">
                              <a:extLst>
                                <a:ext uri="{FF2B5EF4-FFF2-40B4-BE49-F238E27FC236}">
                                  <a16:creationId xmlns:a16="http://schemas.microsoft.com/office/drawing/2014/main" id="{F074016A-3322-44BD-A13D-8DDC7E81DD41}"/>
                                </a:ext>
                              </a:extLst>
                            </p:cNvPr>
                            <p:cNvCxnSpPr>
                              <a:cxnSpLocks/>
                              <a:endCxn id="198" idx="2"/>
                            </p:cNvCxnSpPr>
                            <p:nvPr/>
                          </p:nvCxnSpPr>
                          <p:spPr>
                            <a:xfrm flipV="1">
                              <a:off x="1102022" y="2394562"/>
                              <a:ext cx="5392312" cy="16330"/>
                            </a:xfrm>
                            <a:prstGeom prst="lin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94" name="Oval 193">
                              <a:extLst>
                                <a:ext uri="{FF2B5EF4-FFF2-40B4-BE49-F238E27FC236}">
                                  <a16:creationId xmlns:a16="http://schemas.microsoft.com/office/drawing/2014/main" id="{069356BB-347C-495B-B4AF-C7009E7258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792945" y="2344768"/>
                              <a:ext cx="150909" cy="138086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2">
                              <a:schemeClr val="dk1">
                                <a:shade val="50000"/>
                              </a:schemeClr>
                            </a:lnRef>
                            <a:fillRef idx="1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BE" sz="1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5" name="Oval 194">
                              <a:extLst>
                                <a:ext uri="{FF2B5EF4-FFF2-40B4-BE49-F238E27FC236}">
                                  <a16:creationId xmlns:a16="http://schemas.microsoft.com/office/drawing/2014/main" id="{FB7646B1-8C1C-441C-9B4D-5E8CB96883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36223" y="2341397"/>
                              <a:ext cx="150909" cy="138086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2">
                              <a:schemeClr val="dk1">
                                <a:shade val="50000"/>
                              </a:schemeClr>
                            </a:lnRef>
                            <a:fillRef idx="1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BE" sz="1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6" name="Oval 195">
                              <a:extLst>
                                <a:ext uri="{FF2B5EF4-FFF2-40B4-BE49-F238E27FC236}">
                                  <a16:creationId xmlns:a16="http://schemas.microsoft.com/office/drawing/2014/main" id="{5C29388E-31FB-404F-B66D-7F83037004C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79500" y="2352060"/>
                              <a:ext cx="150909" cy="138086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2">
                              <a:schemeClr val="dk1">
                                <a:shade val="50000"/>
                              </a:schemeClr>
                            </a:lnRef>
                            <a:fillRef idx="1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BE" sz="1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7" name="Oval 196">
                              <a:extLst>
                                <a:ext uri="{FF2B5EF4-FFF2-40B4-BE49-F238E27FC236}">
                                  <a16:creationId xmlns:a16="http://schemas.microsoft.com/office/drawing/2014/main" id="{AA2D5D27-5A5B-425F-92D8-3EAD7B86BE7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37611" y="2325519"/>
                              <a:ext cx="150909" cy="138086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2">
                              <a:schemeClr val="dk1">
                                <a:shade val="50000"/>
                              </a:schemeClr>
                            </a:lnRef>
                            <a:fillRef idx="1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BE" sz="1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8" name="Oval 197">
                              <a:extLst>
                                <a:ext uri="{FF2B5EF4-FFF2-40B4-BE49-F238E27FC236}">
                                  <a16:creationId xmlns:a16="http://schemas.microsoft.com/office/drawing/2014/main" id="{47A5701C-13E2-4F05-88DA-0034AB2AA9B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494334" y="2325519"/>
                              <a:ext cx="150909" cy="138086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style>
                            <a:lnRef idx="2">
                              <a:schemeClr val="dk1">
                                <a:shade val="50000"/>
                              </a:schemeClr>
                            </a:lnRef>
                            <a:fillRef idx="1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BE" sz="1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92" name="TextBox 191">
                            <a:extLst>
                              <a:ext uri="{FF2B5EF4-FFF2-40B4-BE49-F238E27FC236}">
                                <a16:creationId xmlns:a16="http://schemas.microsoft.com/office/drawing/2014/main" id="{58E8F48B-85EE-40D7-B404-9418A0E6765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961366" y="1272579"/>
                            <a:ext cx="569118" cy="3341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GB" sz="1400" dirty="0">
                                <a:solidFill>
                                  <a:srgbClr val="FF0000"/>
                                </a:solidFill>
                              </a:rPr>
                              <a:t>X</a:t>
                            </a:r>
                            <a:r>
                              <a:rPr lang="en-GB" sz="1400" dirty="0"/>
                              <a:t>Q</a:t>
                            </a:r>
                            <a:endParaRPr lang="en-BE" sz="1400" dirty="0"/>
                          </a:p>
                        </p:txBody>
                      </p:sp>
                    </p:grpSp>
                  </p:grpSp>
                  <p:sp>
                    <p:nvSpPr>
                      <p:cNvPr id="185" name="Isosceles Triangle 184">
                        <a:extLst>
                          <a:ext uri="{FF2B5EF4-FFF2-40B4-BE49-F238E27FC236}">
                            <a16:creationId xmlns:a16="http://schemas.microsoft.com/office/drawing/2014/main" id="{07CF30E7-CF18-4A62-A1AC-1DD2D52663B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4946197" y="1407330"/>
                        <a:ext cx="57150" cy="242519"/>
                      </a:xfrm>
                      <a:prstGeom prst="triangl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6" name="TextBox 185">
                        <a:extLst>
                          <a:ext uri="{FF2B5EF4-FFF2-40B4-BE49-F238E27FC236}">
                            <a16:creationId xmlns:a16="http://schemas.microsoft.com/office/drawing/2014/main" id="{883EDB5E-7863-45F0-9DCA-AA2FD2E2F7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80646" y="1040754"/>
                        <a:ext cx="402200" cy="3341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dirty="0">
                            <a:solidFill>
                              <a:srgbClr val="FF0000"/>
                            </a:solidFill>
                          </a:rPr>
                          <a:t>X</a:t>
                        </a:r>
                        <a:endParaRPr lang="en-BE" sz="1400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187" name="Isosceles Triangle 186">
                        <a:extLst>
                          <a:ext uri="{FF2B5EF4-FFF2-40B4-BE49-F238E27FC236}">
                            <a16:creationId xmlns:a16="http://schemas.microsoft.com/office/drawing/2014/main" id="{C8EDA9F1-CC80-4ACE-ADB1-0952FDC45C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108821" y="1405552"/>
                        <a:ext cx="45719" cy="242519"/>
                      </a:xfrm>
                      <a:prstGeom prst="triangl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8" name="Isosceles Triangle 187">
                        <a:extLst>
                          <a:ext uri="{FF2B5EF4-FFF2-40B4-BE49-F238E27FC236}">
                            <a16:creationId xmlns:a16="http://schemas.microsoft.com/office/drawing/2014/main" id="{944DE82A-DF4C-403F-8D0B-F7F7B1CDBB1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255490" y="1405552"/>
                        <a:ext cx="45719" cy="242519"/>
                      </a:xfrm>
                      <a:prstGeom prst="triangl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83" name="TextBox 182">
                      <a:extLst>
                        <a:ext uri="{FF2B5EF4-FFF2-40B4-BE49-F238E27FC236}">
                          <a16:creationId xmlns:a16="http://schemas.microsoft.com/office/drawing/2014/main" id="{ED26F4CF-F903-41C8-BFF0-61E2E3C9BE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4134" y="1356383"/>
                      <a:ext cx="26481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BE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173" name="Isosceles Triangle 172">
                    <a:extLst>
                      <a:ext uri="{FF2B5EF4-FFF2-40B4-BE49-F238E27FC236}">
                        <a16:creationId xmlns:a16="http://schemas.microsoft.com/office/drawing/2014/main" id="{A8B991E7-2894-4C72-B5BD-CDE48DF0B6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470496" y="1644508"/>
                    <a:ext cx="36255" cy="194566"/>
                  </a:xfrm>
                  <a:prstGeom prst="triangle">
                    <a:avLst/>
                  </a:prstGeom>
                  <a:solidFill>
                    <a:srgbClr val="00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9DD3E1DE-D74D-4E4C-B925-33C6261DEE0C}"/>
                      </a:ext>
                    </a:extLst>
                  </p:cNvPr>
                  <p:cNvSpPr txBox="1"/>
                  <p:nvPr/>
                </p:nvSpPr>
                <p:spPr>
                  <a:xfrm>
                    <a:off x="2364234" y="1366964"/>
                    <a:ext cx="255146" cy="2680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solidFill>
                          <a:srgbClr val="FF0000"/>
                        </a:solidFill>
                      </a:rPr>
                      <a:t>X</a:t>
                    </a:r>
                    <a:endParaRPr lang="en-BE" sz="14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5" name="Isosceles Triangle 174">
                    <a:extLst>
                      <a:ext uri="{FF2B5EF4-FFF2-40B4-BE49-F238E27FC236}">
                        <a16:creationId xmlns:a16="http://schemas.microsoft.com/office/drawing/2014/main" id="{F71AFDBA-DE56-43E8-A794-8C44950434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78472" y="1649050"/>
                    <a:ext cx="36255" cy="194566"/>
                  </a:xfrm>
                  <a:prstGeom prst="triangle">
                    <a:avLst/>
                  </a:prstGeom>
                  <a:solidFill>
                    <a:srgbClr val="00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Isosceles Triangle 175">
                    <a:extLst>
                      <a:ext uri="{FF2B5EF4-FFF2-40B4-BE49-F238E27FC236}">
                        <a16:creationId xmlns:a16="http://schemas.microsoft.com/office/drawing/2014/main" id="{B7B181C2-1BB5-4FB3-8344-C2F26DF34A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33525" y="1654102"/>
                    <a:ext cx="36255" cy="194566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F0746D9F-99BB-463C-859A-8372416DDB4B}"/>
                      </a:ext>
                    </a:extLst>
                  </p:cNvPr>
                  <p:cNvSpPr txBox="1"/>
                  <p:nvPr/>
                </p:nvSpPr>
                <p:spPr>
                  <a:xfrm>
                    <a:off x="528502" y="1360009"/>
                    <a:ext cx="255146" cy="2680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u="sng" dirty="0">
                        <a:solidFill>
                          <a:srgbClr val="FF0000"/>
                        </a:solidFill>
                      </a:rPr>
                      <a:t>X</a:t>
                    </a:r>
                    <a:endParaRPr lang="en-BE" sz="1400" u="sng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8" name="Isosceles Triangle 177">
                    <a:extLst>
                      <a:ext uri="{FF2B5EF4-FFF2-40B4-BE49-F238E27FC236}">
                        <a16:creationId xmlns:a16="http://schemas.microsoft.com/office/drawing/2014/main" id="{CC279771-77AA-4AB7-9C38-F950B32695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6690" y="1652676"/>
                    <a:ext cx="29003" cy="194566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Isosceles Triangle 178">
                    <a:extLst>
                      <a:ext uri="{FF2B5EF4-FFF2-40B4-BE49-F238E27FC236}">
                        <a16:creationId xmlns:a16="http://schemas.microsoft.com/office/drawing/2014/main" id="{149B4B86-7DE4-4009-84AB-20D8EB9CA9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734" y="1652676"/>
                    <a:ext cx="29003" cy="194566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2D99260-8A66-4502-9578-6A3AA6AE7644}"/>
                      </a:ext>
                    </a:extLst>
                  </p:cNvPr>
                  <p:cNvSpPr txBox="1"/>
                  <p:nvPr/>
                </p:nvSpPr>
                <p:spPr>
                  <a:xfrm>
                    <a:off x="620976" y="1360009"/>
                    <a:ext cx="26481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u="sng" dirty="0">
                        <a:solidFill>
                          <a:srgbClr val="FF0000"/>
                        </a:solidFill>
                      </a:rPr>
                      <a:t>X</a:t>
                    </a:r>
                    <a:endParaRPr lang="en-BE" sz="1400" u="sng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A8DBEFDB-12B9-4E62-AD57-9D4C309AEEF3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70" y="1360009"/>
                    <a:ext cx="26481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400" u="sng" dirty="0">
                        <a:solidFill>
                          <a:srgbClr val="FF0000"/>
                        </a:solidFill>
                      </a:rPr>
                      <a:t>X</a:t>
                    </a:r>
                    <a:endParaRPr lang="en-BE" sz="1400" u="sng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8E33A0BE-CE3D-4269-991C-D82D8A6EDD25}"/>
                    </a:ext>
                  </a:extLst>
                </p:cNvPr>
                <p:cNvSpPr txBox="1"/>
                <p:nvPr/>
              </p:nvSpPr>
              <p:spPr>
                <a:xfrm>
                  <a:off x="5379025" y="2271623"/>
                  <a:ext cx="255146" cy="268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FF0000"/>
                      </a:solidFill>
                    </a:rPr>
                    <a:t>X</a:t>
                  </a:r>
                  <a:endParaRPr lang="en-BE" sz="1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0E94482-8D7A-4431-B5A9-784CEAE7618C}"/>
                  </a:ext>
                </a:extLst>
              </p:cNvPr>
              <p:cNvSpPr/>
              <p:nvPr/>
            </p:nvSpPr>
            <p:spPr>
              <a:xfrm>
                <a:off x="4922250" y="5865899"/>
                <a:ext cx="1158424" cy="1419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Single</a:t>
                </a:r>
                <a:endParaRPr lang="en-B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7BF7809-E6E7-4A04-A5E9-FAC6FEC6C4B4}"/>
                  </a:ext>
                </a:extLst>
              </p:cNvPr>
              <p:cNvSpPr/>
              <p:nvPr/>
            </p:nvSpPr>
            <p:spPr>
              <a:xfrm>
                <a:off x="4922249" y="6149494"/>
                <a:ext cx="1158425" cy="1419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Combinatorial</a:t>
                </a:r>
                <a:endParaRPr lang="en-B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651C317-17F2-4D0B-A611-AF7D25AA2285}"/>
                  </a:ext>
                </a:extLst>
              </p:cNvPr>
              <p:cNvSpPr/>
              <p:nvPr/>
            </p:nvSpPr>
            <p:spPr>
              <a:xfrm>
                <a:off x="4922250" y="6429012"/>
                <a:ext cx="1158424" cy="1419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Full</a:t>
                </a:r>
                <a:endParaRPr lang="en-B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173D1A64-7834-455E-ADE7-9690B1B1F688}"/>
                </a:ext>
              </a:extLst>
            </p:cNvPr>
            <p:cNvSpPr/>
            <p:nvPr/>
          </p:nvSpPr>
          <p:spPr>
            <a:xfrm>
              <a:off x="4524272" y="4180445"/>
              <a:ext cx="1260551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trike="sngStrike" dirty="0">
                  <a:solidFill>
                    <a:schemeClr val="tx1"/>
                  </a:solidFill>
                </a:rPr>
                <a:t>Single</a:t>
              </a:r>
              <a:endParaRPr lang="en-BE" sz="14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36639D0D-5936-4B6F-BC5B-ADCBD82AD243}"/>
                </a:ext>
              </a:extLst>
            </p:cNvPr>
            <p:cNvSpPr/>
            <p:nvPr/>
          </p:nvSpPr>
          <p:spPr>
            <a:xfrm>
              <a:off x="4524271" y="4506018"/>
              <a:ext cx="1260552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trike="sngStrike" dirty="0">
                  <a:solidFill>
                    <a:schemeClr val="tx1"/>
                  </a:solidFill>
                </a:rPr>
                <a:t>Combinatorial</a:t>
              </a:r>
              <a:endParaRPr lang="en-BE" sz="14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52A72A8C-001E-4F9A-8C0F-0C49075872BB}"/>
                </a:ext>
              </a:extLst>
            </p:cNvPr>
            <p:cNvSpPr/>
            <p:nvPr/>
          </p:nvSpPr>
          <p:spPr>
            <a:xfrm>
              <a:off x="4524272" y="4826911"/>
              <a:ext cx="1260551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Full</a:t>
              </a:r>
              <a:endParaRPr lang="en-BE" sz="1400" dirty="0">
                <a:solidFill>
                  <a:schemeClr val="tx1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B445382A-F50E-4C04-82A9-5C74ED6AA90F}"/>
                </a:ext>
              </a:extLst>
            </p:cNvPr>
            <p:cNvSpPr/>
            <p:nvPr/>
          </p:nvSpPr>
          <p:spPr>
            <a:xfrm>
              <a:off x="4524066" y="2832272"/>
              <a:ext cx="1260551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trike="sngStrike" dirty="0">
                  <a:solidFill>
                    <a:schemeClr val="tx1"/>
                  </a:solidFill>
                </a:rPr>
                <a:t>Single</a:t>
              </a:r>
              <a:endParaRPr lang="en-BE" sz="14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B5E85A2E-16C1-4596-BB31-4F3E4CF61128}"/>
                </a:ext>
              </a:extLst>
            </p:cNvPr>
            <p:cNvSpPr/>
            <p:nvPr/>
          </p:nvSpPr>
          <p:spPr>
            <a:xfrm>
              <a:off x="4524065" y="3157845"/>
              <a:ext cx="1260552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trike="sngStrike" dirty="0">
                  <a:solidFill>
                    <a:schemeClr val="tx1"/>
                  </a:solidFill>
                </a:rPr>
                <a:t>Combinatorial</a:t>
              </a:r>
              <a:endParaRPr lang="en-BE" sz="14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FB0C26A-F731-4AC6-A940-4EC81628C763}"/>
                </a:ext>
              </a:extLst>
            </p:cNvPr>
            <p:cNvSpPr/>
            <p:nvPr/>
          </p:nvSpPr>
          <p:spPr>
            <a:xfrm>
              <a:off x="4524066" y="3485584"/>
              <a:ext cx="1260551" cy="162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Full</a:t>
              </a:r>
              <a:endParaRPr lang="en-B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369FB74-1B55-48CC-80F9-02D9447E6341}"/>
                </a:ext>
              </a:extLst>
            </p:cNvPr>
            <p:cNvCxnSpPr/>
            <p:nvPr/>
          </p:nvCxnSpPr>
          <p:spPr>
            <a:xfrm>
              <a:off x="3244452" y="1836235"/>
              <a:ext cx="0" cy="5720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A49BC966-13B5-486B-8020-142A18F1152A}"/>
              </a:ext>
            </a:extLst>
          </p:cNvPr>
          <p:cNvSpPr txBox="1"/>
          <p:nvPr/>
        </p:nvSpPr>
        <p:spPr>
          <a:xfrm>
            <a:off x="8927212" y="3324353"/>
            <a:ext cx="1702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[D1/2a.] 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7517495-CF3D-4246-BD06-54A92D4763E3}"/>
              </a:ext>
            </a:extLst>
          </p:cNvPr>
          <p:cNvSpPr txBox="1"/>
          <p:nvPr/>
        </p:nvSpPr>
        <p:spPr>
          <a:xfrm>
            <a:off x="8902402" y="4705879"/>
            <a:ext cx="838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[D1/2b.]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0B56C63-B4F5-4D4C-B24C-37AF571B815A}"/>
              </a:ext>
            </a:extLst>
          </p:cNvPr>
          <p:cNvSpPr txBox="1"/>
          <p:nvPr/>
        </p:nvSpPr>
        <p:spPr>
          <a:xfrm>
            <a:off x="8902401" y="6112550"/>
            <a:ext cx="831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[D1/2e.]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7F58B4D-C50C-493C-BCCF-6394BF3788F3}"/>
              </a:ext>
            </a:extLst>
          </p:cNvPr>
          <p:cNvSpPr txBox="1"/>
          <p:nvPr/>
        </p:nvSpPr>
        <p:spPr>
          <a:xfrm>
            <a:off x="8902402" y="5785057"/>
            <a:ext cx="831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[D1/2d.]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AF416D3-C306-4E58-A518-6D95E9B234FD}"/>
              </a:ext>
            </a:extLst>
          </p:cNvPr>
          <p:cNvSpPr txBox="1"/>
          <p:nvPr/>
        </p:nvSpPr>
        <p:spPr>
          <a:xfrm>
            <a:off x="8895275" y="5463843"/>
            <a:ext cx="838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[D1/2c.]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AF81742-9AE9-4F0F-B69C-834773B7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19</a:t>
            </a:fld>
            <a:endParaRPr lang="en-BE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A3A1F24-2812-450F-B9C8-75C690A2D3FB}"/>
              </a:ext>
            </a:extLst>
          </p:cNvPr>
          <p:cNvSpPr txBox="1"/>
          <p:nvPr/>
        </p:nvSpPr>
        <p:spPr>
          <a:xfrm>
            <a:off x="6282532" y="1768539"/>
            <a:ext cx="3218344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  <a:ea typeface="Times New Roman" panose="02020603050405020304" pitchFamily="18" charset="0"/>
              </a:rPr>
              <a:t>Underlined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Non-putative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rgbClr val="FF0000"/>
                </a:solidFill>
              </a:rPr>
              <a:t>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Predicted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phosphosites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PhAt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+ ELM Resource)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3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the C-terminal helical domain (CHD) predicted by AlphaFold?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203059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20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none, one or both of the helical domains (HD) predicted by </a:t>
            </a:r>
            <a:r>
              <a:rPr lang="en-GB" sz="1200" dirty="0" err="1">
                <a:solidFill>
                  <a:sysClr val="windowText" lastClr="000000"/>
                </a:solidFill>
              </a:rPr>
              <a:t>AlphaFold</a:t>
            </a:r>
            <a:r>
              <a:rPr lang="en-GB" sz="1200" dirty="0">
                <a:solidFill>
                  <a:sysClr val="windowText" lastClr="000000"/>
                </a:solidFill>
              </a:rPr>
              <a:t>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413183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>
            <a:extLst>
              <a:ext uri="{FF2B5EF4-FFF2-40B4-BE49-F238E27FC236}">
                <a16:creationId xmlns:a16="http://schemas.microsoft.com/office/drawing/2014/main" id="{98B09BB8-9D63-4762-850A-6157A618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36" y="1856019"/>
            <a:ext cx="40014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PADDLE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B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High-strength A</a:t>
            </a:r>
            <a:r>
              <a:rPr kumimoji="0" lang="en-GB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</a:t>
            </a: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</a:t>
            </a:r>
            <a:r>
              <a:rPr lang="en-GB" altLang="en-BE" sz="1400" dirty="0"/>
              <a:t>: </a:t>
            </a:r>
            <a:br>
              <a:rPr lang="en-GB" altLang="en-BE" sz="1400" dirty="0"/>
            </a:br>
            <a:r>
              <a:rPr lang="en-BE" altLang="en-BE" sz="1400" dirty="0"/>
              <a:t>≥</a:t>
            </a:r>
            <a:r>
              <a:rPr lang="en-GB" altLang="en-BE" sz="1400" dirty="0"/>
              <a:t> </a:t>
            </a: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 consecutive positions with Z-score &gt; 6.</a:t>
            </a:r>
            <a:endParaRPr kumimoji="0" lang="en-GB" altLang="en-B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Medium-strength A</a:t>
            </a:r>
            <a:r>
              <a:rPr kumimoji="0" lang="en-GB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</a:t>
            </a: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</a:t>
            </a:r>
            <a:r>
              <a:rPr kumimoji="0" lang="en-GB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 </a:t>
            </a:r>
            <a:br>
              <a:rPr kumimoji="0" lang="en-GB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BE" altLang="en-BE" sz="1400" dirty="0"/>
              <a:t>≥</a:t>
            </a:r>
            <a:r>
              <a:rPr lang="en-GB" altLang="en-BE" sz="1400" dirty="0"/>
              <a:t> </a:t>
            </a:r>
            <a:r>
              <a:rPr kumimoji="0" lang="en-BE" altLang="en-B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 consecutive positions with Z-score &gt; 4. </a:t>
            </a:r>
            <a:endParaRPr kumimoji="0" lang="en-GB" altLang="en-B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E82AA-732B-498E-B541-823C21DBC54C}"/>
              </a:ext>
            </a:extLst>
          </p:cNvPr>
          <p:cNvSpPr txBox="1"/>
          <p:nvPr/>
        </p:nvSpPr>
        <p:spPr>
          <a:xfrm>
            <a:off x="306635" y="4725536"/>
            <a:ext cx="4001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400" b="1" dirty="0" err="1"/>
              <a:t>AdPred</a:t>
            </a:r>
            <a:endParaRPr lang="en-GB" sz="1400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sz="1400" dirty="0">
              <a:effectLst/>
              <a:ea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GB" sz="1400" dirty="0">
                <a:effectLst/>
                <a:ea typeface="Times New Roman" panose="02020603050405020304" pitchFamily="18" charset="0"/>
              </a:rPr>
              <a:t>AD predicted:  </a:t>
            </a:r>
            <a:br>
              <a:rPr lang="en-GB" sz="1400" dirty="0">
                <a:effectLst/>
                <a:ea typeface="Times New Roman" panose="02020603050405020304" pitchFamily="18" charset="0"/>
              </a:rPr>
            </a:br>
            <a:r>
              <a:rPr lang="en-GB" sz="1400" dirty="0"/>
              <a:t>≥10-15 continuous residues with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s</a:t>
            </a:r>
            <a:r>
              <a:rPr lang="en-GB" sz="1400" dirty="0"/>
              <a:t>cores of ≥ 0.8.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45FF2E-3B11-4F31-8DED-9C579AE88120}"/>
              </a:ext>
            </a:extLst>
          </p:cNvPr>
          <p:cNvSpPr/>
          <p:nvPr/>
        </p:nvSpPr>
        <p:spPr>
          <a:xfrm>
            <a:off x="9670884" y="1746684"/>
            <a:ext cx="1424370" cy="4298927"/>
          </a:xfrm>
          <a:prstGeom prst="rect">
            <a:avLst/>
          </a:prstGeom>
          <a:solidFill>
            <a:srgbClr val="DAE3F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957DD3-FA89-4C1D-9C05-A045113E5A5B}"/>
              </a:ext>
            </a:extLst>
          </p:cNvPr>
          <p:cNvSpPr/>
          <p:nvPr/>
        </p:nvSpPr>
        <p:spPr>
          <a:xfrm>
            <a:off x="6017291" y="1726865"/>
            <a:ext cx="466325" cy="4298927"/>
          </a:xfrm>
          <a:prstGeom prst="rect">
            <a:avLst/>
          </a:prstGeom>
          <a:solidFill>
            <a:srgbClr val="DAE3F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5F6FDC1-6257-4788-8F75-F835F083E579}"/>
              </a:ext>
            </a:extLst>
          </p:cNvPr>
          <p:cNvSpPr txBox="1">
            <a:spLocks/>
          </p:cNvSpPr>
          <p:nvPr/>
        </p:nvSpPr>
        <p:spPr>
          <a:xfrm>
            <a:off x="838200" y="287957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III. AtSOG1 variations in putative TAD regions</a:t>
            </a:r>
            <a:endParaRPr lang="en-BE" sz="3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1F362D-D68E-4776-B83D-93430FD842BC}"/>
              </a:ext>
            </a:extLst>
          </p:cNvPr>
          <p:cNvSpPr txBox="1"/>
          <p:nvPr/>
        </p:nvSpPr>
        <p:spPr>
          <a:xfrm>
            <a:off x="10526485" y="364823"/>
            <a:ext cx="943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[E.]</a:t>
            </a:r>
            <a:r>
              <a:rPr lang="en-GB" sz="1400" dirty="0"/>
              <a:t> + </a:t>
            </a:r>
            <a:r>
              <a:rPr lang="en-GB" sz="1400" dirty="0">
                <a:highlight>
                  <a:srgbClr val="FFFF00"/>
                </a:highlight>
              </a:rPr>
              <a:t>[F.]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B3F48D2-5094-4D89-9DAB-7E20EBAE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21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EA76D8-7D8C-4832-AA97-9F5F1AA590C1}"/>
              </a:ext>
            </a:extLst>
          </p:cNvPr>
          <p:cNvGrpSpPr/>
          <p:nvPr/>
        </p:nvGrpSpPr>
        <p:grpSpPr>
          <a:xfrm>
            <a:off x="4870818" y="1196461"/>
            <a:ext cx="7145159" cy="5407014"/>
            <a:chOff x="4870818" y="1196461"/>
            <a:chExt cx="7145159" cy="540701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B312876-8B9B-412D-BEE6-BBA756356553}"/>
                </a:ext>
              </a:extLst>
            </p:cNvPr>
            <p:cNvGrpSpPr/>
            <p:nvPr/>
          </p:nvGrpSpPr>
          <p:grpSpPr>
            <a:xfrm>
              <a:off x="4870818" y="1196461"/>
              <a:ext cx="7145159" cy="5407014"/>
              <a:chOff x="4870818" y="1450986"/>
              <a:chExt cx="7145159" cy="540701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54EC8D0-069E-4F0E-B5DE-F812E8A357A0}"/>
                  </a:ext>
                </a:extLst>
              </p:cNvPr>
              <p:cNvGrpSpPr/>
              <p:nvPr/>
            </p:nvGrpSpPr>
            <p:grpSpPr>
              <a:xfrm>
                <a:off x="4870818" y="1450986"/>
                <a:ext cx="7145159" cy="5407014"/>
                <a:chOff x="4870818" y="1450986"/>
                <a:chExt cx="7145159" cy="540701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2061DC32-8F2D-4A38-8651-CD4FD915C07C}"/>
                    </a:ext>
                  </a:extLst>
                </p:cNvPr>
                <p:cNvGrpSpPr/>
                <p:nvPr/>
              </p:nvGrpSpPr>
              <p:grpSpPr>
                <a:xfrm>
                  <a:off x="4909766" y="1450986"/>
                  <a:ext cx="7106211" cy="5407014"/>
                  <a:chOff x="2940575" y="0"/>
                  <a:chExt cx="9133562" cy="6849315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08741348-1AC0-4A05-9F72-C35AC3BEBE15}"/>
                      </a:ext>
                    </a:extLst>
                  </p:cNvPr>
                  <p:cNvGrpSpPr/>
                  <p:nvPr/>
                </p:nvGrpSpPr>
                <p:grpSpPr>
                  <a:xfrm>
                    <a:off x="2940575" y="0"/>
                    <a:ext cx="9133562" cy="6849315"/>
                    <a:chOff x="2940575" y="0"/>
                    <a:chExt cx="9133562" cy="6849315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0304C1-B1B7-4AA7-9875-C148775342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40575" y="0"/>
                      <a:ext cx="9133562" cy="6849315"/>
                      <a:chOff x="2940575" y="0"/>
                      <a:chExt cx="9133562" cy="6849315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37AEF511-7297-4774-B532-CEA5D77117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40575" y="0"/>
                        <a:ext cx="9133562" cy="6849315"/>
                        <a:chOff x="2940575" y="0"/>
                        <a:chExt cx="9133562" cy="6849315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C6E9A62A-1AE4-47FC-A8A6-94DE905D86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40575" y="0"/>
                          <a:ext cx="9133562" cy="6849315"/>
                          <a:chOff x="2940575" y="0"/>
                          <a:chExt cx="9133562" cy="6849315"/>
                        </a:xfrm>
                      </p:grpSpPr>
                      <p:pic>
                        <p:nvPicPr>
                          <p:cNvPr id="13" name="Picture 12" descr="Chart, histogram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E51BC832-BC98-43A5-9038-304C300468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940575" y="0"/>
                            <a:ext cx="9133562" cy="6849315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14" name="Straight Connector 13">
                            <a:extLst>
                              <a:ext uri="{FF2B5EF4-FFF2-40B4-BE49-F238E27FC236}">
                                <a16:creationId xmlns:a16="http://schemas.microsoft.com/office/drawing/2014/main" id="{B5361DA4-5463-41B3-80F8-7F556CCECC2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548270" y="4572000"/>
                            <a:ext cx="7464287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2" name="Straight Connector 11">
                          <a:extLst>
                            <a:ext uri="{FF2B5EF4-FFF2-40B4-BE49-F238E27FC236}">
                              <a16:creationId xmlns:a16="http://schemas.microsoft.com/office/drawing/2014/main" id="{AB135AC1-365C-4092-97FD-A62474E54A4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487457" y="1591472"/>
                          <a:ext cx="7403281" cy="0"/>
                        </a:xfrm>
                        <a:prstGeom prst="line">
                          <a:avLst/>
                        </a:prstGeom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429EBD-309D-4A6B-B745-2FF473A8A8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97810" y="1314473"/>
                        <a:ext cx="69224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200" dirty="0">
                            <a:solidFill>
                              <a:srgbClr val="FF0000"/>
                            </a:solidFill>
                          </a:rPr>
                          <a:t>MPZ &gt; 4</a:t>
                        </a:r>
                        <a:endParaRPr lang="en-BE" sz="1200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F4D113FF-F980-4259-A1FC-8706CA2599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7457" y="4295000"/>
                      <a:ext cx="237433" cy="35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BE" sz="1200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778399F4-F4AA-4A37-935F-0F22F6471F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1191" y="973992"/>
                    <a:ext cx="7403281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031875D-DCBA-4B53-8050-88EE7072E1DE}"/>
                      </a:ext>
                    </a:extLst>
                  </p:cNvPr>
                  <p:cNvSpPr txBox="1"/>
                  <p:nvPr/>
                </p:nvSpPr>
                <p:spPr>
                  <a:xfrm>
                    <a:off x="3521544" y="696993"/>
                    <a:ext cx="69224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>
                        <a:solidFill>
                          <a:srgbClr val="FF0000"/>
                        </a:solidFill>
                      </a:rPr>
                      <a:t>MPZ &gt; 6</a:t>
                    </a:r>
                    <a:endParaRPr lang="en-BE" sz="12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DD94D9F-9B32-4C07-B334-EB08BF5C5113}"/>
                    </a:ext>
                  </a:extLst>
                </p:cNvPr>
                <p:cNvSpPr/>
                <p:nvPr/>
              </p:nvSpPr>
              <p:spPr>
                <a:xfrm>
                  <a:off x="4909766" y="1513757"/>
                  <a:ext cx="1057401" cy="249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F94F8D-A868-4F80-B35D-0A4F08C873A7}"/>
                    </a:ext>
                  </a:extLst>
                </p:cNvPr>
                <p:cNvSpPr/>
                <p:nvPr/>
              </p:nvSpPr>
              <p:spPr>
                <a:xfrm>
                  <a:off x="4870818" y="4222223"/>
                  <a:ext cx="1057401" cy="249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9B74E9-E505-406D-8621-04D486D75E69}"/>
                  </a:ext>
                </a:extLst>
              </p:cNvPr>
              <p:cNvSpPr/>
              <p:nvPr/>
            </p:nvSpPr>
            <p:spPr>
              <a:xfrm>
                <a:off x="5382572" y="4688718"/>
                <a:ext cx="5712682" cy="16114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A69171-1B25-4932-A8CB-FB49E0FF0F3B}"/>
                </a:ext>
              </a:extLst>
            </p:cNvPr>
            <p:cNvSpPr txBox="1"/>
            <p:nvPr/>
          </p:nvSpPr>
          <p:spPr>
            <a:xfrm>
              <a:off x="5365197" y="4536704"/>
              <a:ext cx="87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Score &gt; 0.8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608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15719-FE45-41C5-B218-DD00E53072B8}"/>
              </a:ext>
            </a:extLst>
          </p:cNvPr>
          <p:cNvSpPr txBox="1"/>
          <p:nvPr/>
        </p:nvSpPr>
        <p:spPr>
          <a:xfrm rot="16200000">
            <a:off x="48483" y="1569667"/>
            <a:ext cx="1049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BE" sz="1400" b="1" dirty="0" err="1"/>
              <a:t>AdPred</a:t>
            </a:r>
            <a:endParaRPr kumimoji="0" lang="en-GB" altLang="en-B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B41FB-856C-4C14-87D4-420B6C92537E}"/>
              </a:ext>
            </a:extLst>
          </p:cNvPr>
          <p:cNvSpPr/>
          <p:nvPr/>
        </p:nvSpPr>
        <p:spPr>
          <a:xfrm>
            <a:off x="4065409" y="4838958"/>
            <a:ext cx="7815225" cy="9541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QPQQLVVKRG DKAEQEVSED IFAAVTPTAD PV</a:t>
            </a:r>
            <a:r>
              <a:rPr lang="en-BE" sz="14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PKLATPE PRNAVRICSD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SHIASDYVTP SDYVSAHEVS LAETSEVMCM EDEVQSIQPN HERPSSGPEL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EHGLENGAKE MLDDKEEQEK DRDNENQGEE DPTWF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</a:t>
            </a:r>
            <a:r>
              <a:rPr lang="en-BE" sz="1400" dirty="0">
                <a:solidFill>
                  <a:srgbClr val="FF00FF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FILN</a:t>
            </a:r>
            <a:r>
              <a:rPr lang="en-BE" sz="1400" dirty="0">
                <a:solidFill>
                  <a:srgbClr val="FF00FF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QLVE</a:t>
            </a:r>
            <a:r>
              <a:rPr lang="en-GB" sz="1400" dirty="0">
                <a:solidFill>
                  <a:srgbClr val="FF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LSLCDDLLG </a:t>
            </a:r>
            <a:r>
              <a:rPr lang="en-BE" sz="14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DREENTNS GSLKDKQPCI ADYAHLGPED FKRDLEECQK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IVLDPSNI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 D</a:t>
            </a:r>
            <a:r>
              <a:rPr lang="en-BE" sz="14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PPEFR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</a:t>
            </a:r>
            <a:r>
              <a:rPr lang="en-BE" sz="1400" dirty="0">
                <a:solidFill>
                  <a:srgbClr val="FF00FF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LE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FG</a:t>
            </a:r>
            <a:r>
              <a:rPr lang="en-BE" sz="14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DSFL AWGTGKTD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1A039-AC02-4399-8584-9DAA355C2F93}"/>
              </a:ext>
            </a:extLst>
          </p:cNvPr>
          <p:cNvSpPr txBox="1"/>
          <p:nvPr/>
        </p:nvSpPr>
        <p:spPr>
          <a:xfrm>
            <a:off x="4065408" y="3553975"/>
            <a:ext cx="7815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MAGRSWLIDS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NRIATKIMSA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SASSDPRQVV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WKSNPSRHCP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KCQHVIDNSD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VVDDWPG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C5DBDC-06F7-4E31-A7BB-05444C36476F}"/>
              </a:ext>
            </a:extLst>
          </p:cNvPr>
          <p:cNvSpPr txBox="1"/>
          <p:nvPr/>
        </p:nvSpPr>
        <p:spPr>
          <a:xfrm>
            <a:off x="4065408" y="4079315"/>
            <a:ext cx="78152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GVKFDPS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PEIIWHLLA K</a:t>
            </a:r>
            <a:r>
              <a:rPr lang="en-BE" sz="1400" dirty="0">
                <a:solidFill>
                  <a:srgbClr val="FF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SG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LSGLSSH PFIDEFIPTV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NQDDGICYTH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PKNLPGVKSD GTVSHFFHKA IKAYSTGTRK RRKIHDDDFG DVRWHKTGRT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KPVVLDGVQR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GCKKIMVLYG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GKAVKTNWVM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HQYHLGIEED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EKEGDYVVSK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IFYQ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4D2E6-8A91-4DE9-BE40-475D423E0C3A}"/>
              </a:ext>
            </a:extLst>
          </p:cNvPr>
          <p:cNvSpPr/>
          <p:nvPr/>
        </p:nvSpPr>
        <p:spPr>
          <a:xfrm>
            <a:off x="751838" y="3797811"/>
            <a:ext cx="29877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1-57 [57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8,91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F5F2E-B29A-4D96-A4A6-605FD4EF0B92}"/>
              </a:ext>
            </a:extLst>
          </p:cNvPr>
          <p:cNvSpPr/>
          <p:nvPr/>
        </p:nvSpPr>
        <p:spPr>
          <a:xfrm>
            <a:off x="751838" y="4495070"/>
            <a:ext cx="29877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58-211 [154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9,28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068EDF-E1A8-4E46-9A0C-63B66871E778}"/>
              </a:ext>
            </a:extLst>
          </p:cNvPr>
          <p:cNvSpPr/>
          <p:nvPr/>
        </p:nvSpPr>
        <p:spPr>
          <a:xfrm>
            <a:off x="751838" y="5319527"/>
            <a:ext cx="2987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res 212-449 [238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4,47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9F2DB4-957B-42B2-BFC7-CD77CC6B4EC0}"/>
              </a:ext>
            </a:extLst>
          </p:cNvPr>
          <p:cNvGrpSpPr/>
          <p:nvPr/>
        </p:nvGrpSpPr>
        <p:grpSpPr>
          <a:xfrm>
            <a:off x="751838" y="3505490"/>
            <a:ext cx="2987791" cy="286360"/>
            <a:chOff x="4419600" y="402771"/>
            <a:chExt cx="3886200" cy="250372"/>
          </a:xfrm>
          <a:noFill/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F5DEB2-99F1-4758-9A5F-9F9FDBEDC9F1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09DAC8-A2B4-4162-A115-0A73E2FE200B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B4744F-50D8-4454-8A70-36D7F88522F1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430BC6-7AAF-4668-B220-33BD2379ABAB}"/>
              </a:ext>
            </a:extLst>
          </p:cNvPr>
          <p:cNvGrpSpPr/>
          <p:nvPr/>
        </p:nvGrpSpPr>
        <p:grpSpPr>
          <a:xfrm>
            <a:off x="751838" y="4190131"/>
            <a:ext cx="2987791" cy="286360"/>
            <a:chOff x="4419600" y="402771"/>
            <a:chExt cx="3886200" cy="250372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1B87E6-C9A5-4803-B72B-AABCFDA6654C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C2D508-B1CA-488A-B7AE-D4A706BB0DEA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9050">
              <a:solidFill>
                <a:srgbClr val="E6CD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332CF6-5F41-4A3D-988E-161868CCE614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08FF5A-6DFF-4D38-A0F8-4FA0466E1E09}"/>
              </a:ext>
            </a:extLst>
          </p:cNvPr>
          <p:cNvGrpSpPr/>
          <p:nvPr/>
        </p:nvGrpSpPr>
        <p:grpSpPr>
          <a:xfrm>
            <a:off x="751838" y="5025829"/>
            <a:ext cx="2987791" cy="286360"/>
            <a:chOff x="4419600" y="402771"/>
            <a:chExt cx="3886200" cy="250372"/>
          </a:xfrm>
          <a:noFill/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CB7B12-88EE-41C5-A4FF-4F2EE3D2BD85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C14388-F0B0-475E-BB7C-94E4A89EBE00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FDE47F-6B2E-4EBA-A89D-4F8101FE7A4E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9E56ED-60F9-4073-B150-5831EC00F7FE}"/>
              </a:ext>
            </a:extLst>
          </p:cNvPr>
          <p:cNvGrpSpPr/>
          <p:nvPr/>
        </p:nvGrpSpPr>
        <p:grpSpPr>
          <a:xfrm>
            <a:off x="751838" y="172081"/>
            <a:ext cx="3607235" cy="3116693"/>
            <a:chOff x="751838" y="172081"/>
            <a:chExt cx="3607235" cy="311669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9C2F7C4-54D4-4331-82CC-05354A8E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r="22891"/>
            <a:stretch/>
          </p:blipFill>
          <p:spPr>
            <a:xfrm>
              <a:off x="751838" y="172081"/>
              <a:ext cx="3607235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86063-19AD-47F5-AC1A-C29D492C3A5B}"/>
                </a:ext>
              </a:extLst>
            </p:cNvPr>
            <p:cNvSpPr txBox="1"/>
            <p:nvPr/>
          </p:nvSpPr>
          <p:spPr>
            <a:xfrm>
              <a:off x="751838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FEDB98-F8EE-4272-B740-542B9628E260}"/>
                </a:ext>
              </a:extLst>
            </p:cNvPr>
            <p:cNvSpPr txBox="1"/>
            <p:nvPr/>
          </p:nvSpPr>
          <p:spPr>
            <a:xfrm>
              <a:off x="1387498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5B89B-92AB-4A6F-97D8-24FBAD560334}"/>
              </a:ext>
            </a:extLst>
          </p:cNvPr>
          <p:cNvGrpSpPr/>
          <p:nvPr/>
        </p:nvGrpSpPr>
        <p:grpSpPr>
          <a:xfrm>
            <a:off x="4439918" y="172482"/>
            <a:ext cx="3742058" cy="3116293"/>
            <a:chOff x="4439918" y="172482"/>
            <a:chExt cx="3742058" cy="3116293"/>
          </a:xfrm>
        </p:grpSpPr>
        <p:pic>
          <p:nvPicPr>
            <p:cNvPr id="22" name="Picture 21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455D2486-DAC8-425C-9F84-277D1B4B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2" r="21953"/>
            <a:stretch/>
          </p:blipFill>
          <p:spPr>
            <a:xfrm>
              <a:off x="4479520" y="172482"/>
              <a:ext cx="3702456" cy="31162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DC4D10-57B1-46D9-80E2-F752C71C45F6}"/>
                </a:ext>
              </a:extLst>
            </p:cNvPr>
            <p:cNvSpPr txBox="1"/>
            <p:nvPr/>
          </p:nvSpPr>
          <p:spPr>
            <a:xfrm>
              <a:off x="4439918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99F771-8AFD-499C-855F-07AC6ED1011B}"/>
                </a:ext>
              </a:extLst>
            </p:cNvPr>
            <p:cNvSpPr txBox="1"/>
            <p:nvPr/>
          </p:nvSpPr>
          <p:spPr>
            <a:xfrm>
              <a:off x="5075578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E0D03E-D016-4613-AED9-AD9943C28DDE}"/>
              </a:ext>
            </a:extLst>
          </p:cNvPr>
          <p:cNvGrpSpPr/>
          <p:nvPr/>
        </p:nvGrpSpPr>
        <p:grpSpPr>
          <a:xfrm>
            <a:off x="8313327" y="172482"/>
            <a:ext cx="3567308" cy="3116293"/>
            <a:chOff x="8313327" y="172482"/>
            <a:chExt cx="3567308" cy="3116293"/>
          </a:xfrm>
        </p:grpSpPr>
        <p:pic>
          <p:nvPicPr>
            <p:cNvPr id="24" name="Picture 23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26D3BD6F-3D59-460E-A93A-670118466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2" r="23281"/>
            <a:stretch/>
          </p:blipFill>
          <p:spPr>
            <a:xfrm>
              <a:off x="8346671" y="172482"/>
              <a:ext cx="3533964" cy="31162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46DC28-6520-41E8-9A14-DF8094203C24}"/>
                </a:ext>
              </a:extLst>
            </p:cNvPr>
            <p:cNvSpPr txBox="1"/>
            <p:nvPr/>
          </p:nvSpPr>
          <p:spPr>
            <a:xfrm>
              <a:off x="8313327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DA0A23-EF57-4A99-8E77-8F0F8D22ADC7}"/>
                </a:ext>
              </a:extLst>
            </p:cNvPr>
            <p:cNvSpPr txBox="1"/>
            <p:nvPr/>
          </p:nvSpPr>
          <p:spPr>
            <a:xfrm>
              <a:off x="8948987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M1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1BB0D-8925-4F68-A749-DE5D42CA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7325"/>
            <a:ext cx="2743200" cy="365125"/>
          </a:xfrm>
        </p:spPr>
        <p:txBody>
          <a:bodyPr/>
          <a:lstStyle/>
          <a:p>
            <a:fld id="{27D3B990-0E63-4E74-BE40-33F3AD27F829}" type="slidenum">
              <a:rPr lang="en-BE" smtClean="0"/>
              <a:t>22</a:t>
            </a:fld>
            <a:endParaRPr lang="en-B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784DB0-0A02-460C-8811-F9C5DF0FFE71}"/>
              </a:ext>
            </a:extLst>
          </p:cNvPr>
          <p:cNvSpPr txBox="1"/>
          <p:nvPr/>
        </p:nvSpPr>
        <p:spPr>
          <a:xfrm>
            <a:off x="727322" y="5985675"/>
            <a:ext cx="1115331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ctr"/>
            <a:r>
              <a:rPr lang="en-GB" sz="1000" dirty="0">
                <a:solidFill>
                  <a:srgbClr val="F50BC8"/>
                </a:solidFill>
                <a:ea typeface="Times New Roman" panose="02020603050405020304" pitchFamily="18" charset="0"/>
              </a:rPr>
              <a:t>Magenta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scores &gt; 0.8 regardless of the number of consecutive positions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7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C08A2E-D38F-40CC-AB38-49886FCE9462}"/>
              </a:ext>
            </a:extLst>
          </p:cNvPr>
          <p:cNvSpPr txBox="1"/>
          <p:nvPr/>
        </p:nvSpPr>
        <p:spPr>
          <a:xfrm rot="16200000">
            <a:off x="96359" y="1670956"/>
            <a:ext cx="9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PADDLE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E5E89E-FACC-48B8-BC99-EC94929C1D77}"/>
              </a:ext>
            </a:extLst>
          </p:cNvPr>
          <p:cNvSpPr/>
          <p:nvPr/>
        </p:nvSpPr>
        <p:spPr>
          <a:xfrm>
            <a:off x="4065409" y="4924683"/>
            <a:ext cx="7815225" cy="9541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QPQQLVVKRG DKAEQEVSED IFAAVTPTAD PV</a:t>
            </a:r>
            <a:r>
              <a:rPr lang="en-BE" sz="1400" dirty="0">
                <a:solidFill>
                  <a:schemeClr val="tx1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PKLATPE PRNAVRICSD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SHIASDYVTP SDYVSAHEVS LAETSEVMCM EDEVQSIQPN HERPSSGPEL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EHGLENGAK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MLDDKEEQEK DRDNENQGEE DPTWF</a:t>
            </a:r>
            <a:r>
              <a:rPr lang="en-BE" sz="1400" dirty="0">
                <a:solidFill>
                  <a:srgbClr val="CC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DSG</a:t>
            </a:r>
            <a:r>
              <a:rPr lang="en-BE" sz="1400" dirty="0">
                <a:solidFill>
                  <a:srgbClr val="CC00FF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CC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FILN</a:t>
            </a:r>
            <a:r>
              <a:rPr lang="en-BE" sz="1400" dirty="0">
                <a:solidFill>
                  <a:srgbClr val="CC00FF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CC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QLV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r>
              <a:rPr lang="en-GB" sz="1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ALSLCDDLLG </a:t>
            </a:r>
            <a:r>
              <a:rPr lang="en-BE" sz="1400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DREENTNS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GSLKDKQPC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I ADYAHLGPED</a:t>
            </a:r>
            <a:r>
              <a:rPr lang="en-BE" sz="1400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FKRDLEEC</a:t>
            </a:r>
            <a:r>
              <a:rPr lang="en-BE" sz="1400" u="sng" dirty="0">
                <a:solidFill>
                  <a:srgbClr val="CC00FF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QK</a:t>
            </a:r>
            <a:r>
              <a:rPr lang="en-GB" sz="1400" dirty="0">
                <a:solidFill>
                  <a:srgbClr val="CC00FF"/>
                </a:solidFill>
                <a:uFill>
                  <a:solidFill>
                    <a:schemeClr val="tx1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BE" sz="1400" u="sng" dirty="0">
                <a:solidFill>
                  <a:srgbClr val="CC00FF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IVLDPSNIEL</a:t>
            </a:r>
            <a:r>
              <a:rPr lang="en-BE" sz="1400" dirty="0">
                <a:solidFill>
                  <a:srgbClr val="CC00FF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u="sng" dirty="0">
                <a:solidFill>
                  <a:srgbClr val="CC00FF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D</a:t>
            </a:r>
            <a:r>
              <a:rPr lang="en-BE" sz="1400" u="sng" dirty="0">
                <a:solidFill>
                  <a:srgbClr val="FF0000"/>
                </a:solidFill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PPEFRL</a:t>
            </a:r>
            <a:r>
              <a:rPr lang="en-BE" sz="1400" u="sng" dirty="0">
                <a:solidFill>
                  <a:srgbClr val="FF0000"/>
                </a:solidFill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LEFG</a:t>
            </a:r>
            <a:r>
              <a:rPr lang="en-BE" sz="1400" u="sng" dirty="0">
                <a:solidFill>
                  <a:srgbClr val="FF0000"/>
                </a:solidFill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DSFL</a:t>
            </a:r>
            <a:r>
              <a:rPr lang="en-GB" sz="1400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4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AWGTGKTD</a:t>
            </a:r>
            <a:endParaRPr lang="en-GB" sz="1400" u="sng" dirty="0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04AB00-C7AB-4577-9BD8-82F538128AF7}"/>
              </a:ext>
            </a:extLst>
          </p:cNvPr>
          <p:cNvSpPr txBox="1"/>
          <p:nvPr/>
        </p:nvSpPr>
        <p:spPr>
          <a:xfrm>
            <a:off x="4065408" y="3573025"/>
            <a:ext cx="7815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MAGRSWLIDS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NRIATKIMSA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SASSDPRQVV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WKSNPSRHCP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KCQHVIDNSD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solidFill>
                  <a:schemeClr val="tx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VVDDWPG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4DA6E5-78A9-4C46-874D-417837B435A4}"/>
              </a:ext>
            </a:extLst>
          </p:cNvPr>
          <p:cNvSpPr txBox="1"/>
          <p:nvPr/>
        </p:nvSpPr>
        <p:spPr>
          <a:xfrm>
            <a:off x="4065408" y="4107890"/>
            <a:ext cx="78152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LPRGVKFDPS DPEIIWHLLA KSGLSGLSSH PFIDEFIPTV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NQDDGICYTH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PKNLPGVKSD GTVSHFFHKA IKAYSTGTRK RRKIHDDDFG DVRWHKTGRT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KPVVLDGVQR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GCKKIMVLYG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GKAVKTNWVM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HQYHLGIEED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EKEGDYVVSK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IFYQ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C28B47-833E-4FD8-9F08-FD088EB6C71B}"/>
              </a:ext>
            </a:extLst>
          </p:cNvPr>
          <p:cNvSpPr/>
          <p:nvPr/>
        </p:nvSpPr>
        <p:spPr>
          <a:xfrm>
            <a:off x="751838" y="3816861"/>
            <a:ext cx="29877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1-57 [57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8,91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0CE5D-462A-4965-81BB-BF3841CD0383}"/>
              </a:ext>
            </a:extLst>
          </p:cNvPr>
          <p:cNvSpPr/>
          <p:nvPr/>
        </p:nvSpPr>
        <p:spPr>
          <a:xfrm>
            <a:off x="751838" y="4523645"/>
            <a:ext cx="29877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58-211 [154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9,28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2BD16A-E79A-4A01-BF4C-33FEEDEA6608}"/>
              </a:ext>
            </a:extLst>
          </p:cNvPr>
          <p:cNvSpPr/>
          <p:nvPr/>
        </p:nvSpPr>
        <p:spPr>
          <a:xfrm>
            <a:off x="751838" y="5405252"/>
            <a:ext cx="2987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res 212-449 [238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4,47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24A84D-A9BF-49FF-93CE-8D553A9F7B79}"/>
              </a:ext>
            </a:extLst>
          </p:cNvPr>
          <p:cNvGrpSpPr/>
          <p:nvPr/>
        </p:nvGrpSpPr>
        <p:grpSpPr>
          <a:xfrm>
            <a:off x="751838" y="3524540"/>
            <a:ext cx="2987791" cy="286360"/>
            <a:chOff x="4419600" y="402771"/>
            <a:chExt cx="3886200" cy="250372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B4F56A-CC98-44A5-A645-D327D4C68769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8967A-E35C-401B-9573-860F3EB4209A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4441BA-65A5-4653-A45E-8C3C3F535BB7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33D3F4-9A8B-4BB8-B526-62541846DBB9}"/>
              </a:ext>
            </a:extLst>
          </p:cNvPr>
          <p:cNvGrpSpPr/>
          <p:nvPr/>
        </p:nvGrpSpPr>
        <p:grpSpPr>
          <a:xfrm>
            <a:off x="751838" y="4218706"/>
            <a:ext cx="2987791" cy="286360"/>
            <a:chOff x="4419600" y="402771"/>
            <a:chExt cx="3886200" cy="250372"/>
          </a:xfrm>
          <a:noFill/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729587-6DC3-4968-B7CF-C45BDD7B826B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6A1A7E-C76E-4A3F-A91B-6F69E71B0D18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9050">
              <a:solidFill>
                <a:srgbClr val="E6CD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3E7E09-DC36-468F-9D0A-2F6B91BC7397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12B355-2E5A-4D4C-BD62-98F8789E1A08}"/>
              </a:ext>
            </a:extLst>
          </p:cNvPr>
          <p:cNvGrpSpPr/>
          <p:nvPr/>
        </p:nvGrpSpPr>
        <p:grpSpPr>
          <a:xfrm>
            <a:off x="751838" y="5111554"/>
            <a:ext cx="2987791" cy="286360"/>
            <a:chOff x="4419600" y="402771"/>
            <a:chExt cx="3886200" cy="250372"/>
          </a:xfrm>
          <a:noFill/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E557FE-A92D-4CDA-B0FD-38CB8003ED27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NTD</a:t>
              </a:r>
              <a:endParaRPr lang="en-BE" sz="10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534EC3F-805B-477B-8313-AF5B2B468195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NAC</a:t>
              </a:r>
              <a:endParaRPr lang="en-BE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FF6042-2E58-4803-91FF-994E1B7E7C7E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CTD</a:t>
              </a:r>
              <a:endParaRPr lang="en-BE" sz="1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2EEA7-21D2-4A07-95BE-4BA516C24971}"/>
              </a:ext>
            </a:extLst>
          </p:cNvPr>
          <p:cNvGrpSpPr/>
          <p:nvPr/>
        </p:nvGrpSpPr>
        <p:grpSpPr>
          <a:xfrm>
            <a:off x="751838" y="266698"/>
            <a:ext cx="3607235" cy="3116693"/>
            <a:chOff x="751838" y="266698"/>
            <a:chExt cx="3607235" cy="3116693"/>
          </a:xfrm>
        </p:grpSpPr>
        <p:pic>
          <p:nvPicPr>
            <p:cNvPr id="30" name="Picture 29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68C27D07-B70C-4D1F-8138-ADC9171E5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3" r="22735"/>
            <a:stretch/>
          </p:blipFill>
          <p:spPr>
            <a:xfrm>
              <a:off x="751838" y="266698"/>
              <a:ext cx="3607235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66AEA2-6932-4149-A16D-10FC8D25D3CA}"/>
                </a:ext>
              </a:extLst>
            </p:cNvPr>
            <p:cNvSpPr txBox="1"/>
            <p:nvPr/>
          </p:nvSpPr>
          <p:spPr>
            <a:xfrm>
              <a:off x="751838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FE8D20-6912-4F7B-A4B5-330C116FE985}"/>
                </a:ext>
              </a:extLst>
            </p:cNvPr>
            <p:cNvSpPr txBox="1"/>
            <p:nvPr/>
          </p:nvSpPr>
          <p:spPr>
            <a:xfrm>
              <a:off x="1387498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577EB0-67CB-479D-9401-A7C1D9944296}"/>
              </a:ext>
            </a:extLst>
          </p:cNvPr>
          <p:cNvGrpSpPr/>
          <p:nvPr/>
        </p:nvGrpSpPr>
        <p:grpSpPr>
          <a:xfrm>
            <a:off x="4464283" y="266699"/>
            <a:ext cx="3717693" cy="3116693"/>
            <a:chOff x="4464283" y="266699"/>
            <a:chExt cx="3717693" cy="3116693"/>
          </a:xfrm>
        </p:grpSpPr>
        <p:pic>
          <p:nvPicPr>
            <p:cNvPr id="26" name="Picture 25" descr="Map&#10;&#10;Description automatically generated">
              <a:extLst>
                <a:ext uri="{FF2B5EF4-FFF2-40B4-BE49-F238E27FC236}">
                  <a16:creationId xmlns:a16="http://schemas.microsoft.com/office/drawing/2014/main" id="{81676866-8D1F-4178-A00F-A5E8B0C8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3" r="22187"/>
            <a:stretch/>
          </p:blipFill>
          <p:spPr>
            <a:xfrm>
              <a:off x="4479520" y="266699"/>
              <a:ext cx="3702456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94DAB8-F544-4049-A8D9-50B3ABCEB921}"/>
                </a:ext>
              </a:extLst>
            </p:cNvPr>
            <p:cNvSpPr txBox="1"/>
            <p:nvPr/>
          </p:nvSpPr>
          <p:spPr>
            <a:xfrm>
              <a:off x="4464283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91379D-913D-4BAA-B6FF-9CB513CF73BA}"/>
                </a:ext>
              </a:extLst>
            </p:cNvPr>
            <p:cNvSpPr txBox="1"/>
            <p:nvPr/>
          </p:nvSpPr>
          <p:spPr>
            <a:xfrm>
              <a:off x="5099943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196F9-29D3-4D5B-BD17-0F7DD3361154}"/>
              </a:ext>
            </a:extLst>
          </p:cNvPr>
          <p:cNvGrpSpPr/>
          <p:nvPr/>
        </p:nvGrpSpPr>
        <p:grpSpPr>
          <a:xfrm>
            <a:off x="8346671" y="266699"/>
            <a:ext cx="3533964" cy="3116693"/>
            <a:chOff x="8346671" y="266699"/>
            <a:chExt cx="3533964" cy="3116693"/>
          </a:xfrm>
        </p:grpSpPr>
        <p:pic>
          <p:nvPicPr>
            <p:cNvPr id="28" name="Picture 27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57F23AC8-61BF-4F19-A0CE-8CEC83054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7" r="22344"/>
            <a:stretch/>
          </p:blipFill>
          <p:spPr>
            <a:xfrm>
              <a:off x="8346671" y="266699"/>
              <a:ext cx="3533964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50F20D-3282-48F6-A979-2FF22E5C0973}"/>
                </a:ext>
              </a:extLst>
            </p:cNvPr>
            <p:cNvSpPr txBox="1"/>
            <p:nvPr/>
          </p:nvSpPr>
          <p:spPr>
            <a:xfrm>
              <a:off x="8350734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888D14-C54B-4AB1-A5B4-4D59A9929746}"/>
                </a:ext>
              </a:extLst>
            </p:cNvPr>
            <p:cNvSpPr txBox="1"/>
            <p:nvPr/>
          </p:nvSpPr>
          <p:spPr>
            <a:xfrm>
              <a:off x="8986394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M1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99DE2-0CA8-47F6-9E19-3E6DFE1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5900"/>
            <a:ext cx="2743200" cy="365125"/>
          </a:xfrm>
        </p:spPr>
        <p:txBody>
          <a:bodyPr/>
          <a:lstStyle/>
          <a:p>
            <a:fld id="{27D3B990-0E63-4E74-BE40-33F3AD27F829}" type="slidenum">
              <a:rPr lang="en-BE" smtClean="0"/>
              <a:t>23</a:t>
            </a:fld>
            <a:endParaRPr lang="en-B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30D10-D499-4DB6-BE1B-928604D79E50}"/>
              </a:ext>
            </a:extLst>
          </p:cNvPr>
          <p:cNvSpPr txBox="1"/>
          <p:nvPr/>
        </p:nvSpPr>
        <p:spPr>
          <a:xfrm>
            <a:off x="727322" y="5985675"/>
            <a:ext cx="1115331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ctr"/>
            <a:r>
              <a:rPr lang="en-GB" sz="1000" dirty="0">
                <a:solidFill>
                  <a:srgbClr val="B425DB"/>
                </a:solidFill>
                <a:ea typeface="Times New Roman" panose="02020603050405020304" pitchFamily="18" charset="0"/>
              </a:rPr>
              <a:t>Purple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Center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the 53AA tiles predicted to encompass the TAD by PADDLE.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  <a:ea typeface="Times New Roman" panose="02020603050405020304" pitchFamily="18" charset="0"/>
              </a:rPr>
              <a:t>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AA sequence adjacent to the tiles’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centers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 in purple.</a:t>
            </a:r>
            <a:r>
              <a:rPr lang="en-GB" sz="1000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ea typeface="Times New Roman" panose="02020603050405020304" pitchFamily="18" charset="0"/>
              </a:rPr>
              <a:t> </a:t>
            </a:r>
            <a:r>
              <a:rPr lang="en-GB" sz="1000" u="sng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ea typeface="Times New Roman" panose="02020603050405020304" pitchFamily="18" charset="0"/>
              </a:rPr>
              <a:t>Underlined</a:t>
            </a:r>
            <a:r>
              <a:rPr lang="en-GB" sz="1000" dirty="0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ea typeface="Times New Roman" panose="02020603050405020304" pitchFamily="18" charset="0"/>
              </a:rPr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High-strength TAD predicted by PADDLE. Others predicted to be of medium strength.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1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C08A2E-D38F-40CC-AB38-49886FCE9462}"/>
              </a:ext>
            </a:extLst>
          </p:cNvPr>
          <p:cNvSpPr txBox="1"/>
          <p:nvPr/>
        </p:nvSpPr>
        <p:spPr>
          <a:xfrm rot="16200000">
            <a:off x="-415" y="4887885"/>
            <a:ext cx="9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PADDLE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5719-FE45-41C5-B218-DD00E53072B8}"/>
              </a:ext>
            </a:extLst>
          </p:cNvPr>
          <p:cNvSpPr txBox="1"/>
          <p:nvPr/>
        </p:nvSpPr>
        <p:spPr>
          <a:xfrm rot="16200000">
            <a:off x="-34681" y="1630968"/>
            <a:ext cx="1049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BE" sz="1400" b="1" dirty="0" err="1"/>
              <a:t>AdPred</a:t>
            </a:r>
            <a:r>
              <a:rPr lang="en-GB" altLang="en-BE" sz="1400" b="1" dirty="0"/>
              <a:t> </a:t>
            </a:r>
            <a:endParaRPr kumimoji="0" lang="en-GB" altLang="en-B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B9527-F1CA-49DA-B142-0918862B7B38}"/>
              </a:ext>
            </a:extLst>
          </p:cNvPr>
          <p:cNvGrpSpPr/>
          <p:nvPr/>
        </p:nvGrpSpPr>
        <p:grpSpPr>
          <a:xfrm>
            <a:off x="653864" y="226511"/>
            <a:ext cx="3607235" cy="3116693"/>
            <a:chOff x="653864" y="226511"/>
            <a:chExt cx="3607235" cy="311669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9C2F7C4-54D4-4331-82CC-05354A8E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r="22891"/>
            <a:stretch/>
          </p:blipFill>
          <p:spPr>
            <a:xfrm>
              <a:off x="653864" y="226511"/>
              <a:ext cx="3607235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565F86-48D1-4111-AFAE-9E4937FD2E8F}"/>
                </a:ext>
              </a:extLst>
            </p:cNvPr>
            <p:cNvSpPr txBox="1"/>
            <p:nvPr/>
          </p:nvSpPr>
          <p:spPr>
            <a:xfrm>
              <a:off x="653864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DF7EEC-21A2-4F3C-A296-B393652337AA}"/>
                </a:ext>
              </a:extLst>
            </p:cNvPr>
            <p:cNvSpPr txBox="1"/>
            <p:nvPr/>
          </p:nvSpPr>
          <p:spPr>
            <a:xfrm>
              <a:off x="1289524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78EF7-31A0-4B46-9396-C29DC217F791}"/>
              </a:ext>
            </a:extLst>
          </p:cNvPr>
          <p:cNvGrpSpPr/>
          <p:nvPr/>
        </p:nvGrpSpPr>
        <p:grpSpPr>
          <a:xfrm>
            <a:off x="4381546" y="226912"/>
            <a:ext cx="3702456" cy="3116293"/>
            <a:chOff x="4381546" y="226912"/>
            <a:chExt cx="3702456" cy="3116293"/>
          </a:xfrm>
        </p:grpSpPr>
        <p:pic>
          <p:nvPicPr>
            <p:cNvPr id="22" name="Picture 21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455D2486-DAC8-425C-9F84-277D1B4B3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2" r="21953"/>
            <a:stretch/>
          </p:blipFill>
          <p:spPr>
            <a:xfrm>
              <a:off x="4381546" y="226912"/>
              <a:ext cx="3702456" cy="31162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9C5A0C-5EC9-49ED-BABC-17747D055390}"/>
                </a:ext>
              </a:extLst>
            </p:cNvPr>
            <p:cNvSpPr txBox="1"/>
            <p:nvPr/>
          </p:nvSpPr>
          <p:spPr>
            <a:xfrm>
              <a:off x="4436377" y="2920596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0E1AAD-37DA-4E76-BBF8-4B11D073418B}"/>
                </a:ext>
              </a:extLst>
            </p:cNvPr>
            <p:cNvSpPr txBox="1"/>
            <p:nvPr/>
          </p:nvSpPr>
          <p:spPr>
            <a:xfrm>
              <a:off x="5072037" y="2427597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B01FC6-09DA-4792-8312-8956B49DB9FF}"/>
              </a:ext>
            </a:extLst>
          </p:cNvPr>
          <p:cNvGrpSpPr/>
          <p:nvPr/>
        </p:nvGrpSpPr>
        <p:grpSpPr>
          <a:xfrm>
            <a:off x="8248697" y="226912"/>
            <a:ext cx="3533964" cy="3116293"/>
            <a:chOff x="8248697" y="226912"/>
            <a:chExt cx="3533964" cy="3116293"/>
          </a:xfrm>
        </p:grpSpPr>
        <p:pic>
          <p:nvPicPr>
            <p:cNvPr id="24" name="Picture 23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26D3BD6F-3D59-460E-A93A-670118466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2" r="23281"/>
            <a:stretch/>
          </p:blipFill>
          <p:spPr>
            <a:xfrm>
              <a:off x="8248697" y="226912"/>
              <a:ext cx="3533964" cy="31162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EF5AD2-44DA-4C6A-BDA4-6B1A22BE0690}"/>
                </a:ext>
              </a:extLst>
            </p:cNvPr>
            <p:cNvSpPr txBox="1"/>
            <p:nvPr/>
          </p:nvSpPr>
          <p:spPr>
            <a:xfrm>
              <a:off x="8248697" y="287992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D1BA82-CC01-4582-8E1E-BF0C2F689A0D}"/>
                </a:ext>
              </a:extLst>
            </p:cNvPr>
            <p:cNvSpPr txBox="1"/>
            <p:nvPr/>
          </p:nvSpPr>
          <p:spPr>
            <a:xfrm>
              <a:off x="8884357" y="238693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M1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DF31F-BABE-4CC7-928C-96D34E3C247F}"/>
              </a:ext>
            </a:extLst>
          </p:cNvPr>
          <p:cNvGrpSpPr/>
          <p:nvPr/>
        </p:nvGrpSpPr>
        <p:grpSpPr>
          <a:xfrm>
            <a:off x="653864" y="3483428"/>
            <a:ext cx="3607235" cy="3116693"/>
            <a:chOff x="653864" y="3483428"/>
            <a:chExt cx="3607235" cy="3116693"/>
          </a:xfrm>
        </p:grpSpPr>
        <p:pic>
          <p:nvPicPr>
            <p:cNvPr id="30" name="Picture 29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68C27D07-B70C-4D1F-8138-ADC9171E5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3" r="22735"/>
            <a:stretch/>
          </p:blipFill>
          <p:spPr>
            <a:xfrm>
              <a:off x="653864" y="3483428"/>
              <a:ext cx="3607235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723319-583E-46AE-95A1-2B5AF50BD688}"/>
                </a:ext>
              </a:extLst>
            </p:cNvPr>
            <p:cNvSpPr txBox="1"/>
            <p:nvPr/>
          </p:nvSpPr>
          <p:spPr>
            <a:xfrm>
              <a:off x="653864" y="6149456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71818-C290-4AEF-9DF5-53A42AD58ADE}"/>
                </a:ext>
              </a:extLst>
            </p:cNvPr>
            <p:cNvSpPr txBox="1"/>
            <p:nvPr/>
          </p:nvSpPr>
          <p:spPr>
            <a:xfrm>
              <a:off x="1289524" y="5656457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8FC034-E2DF-4CB0-96ED-5E1779C24B6C}"/>
              </a:ext>
            </a:extLst>
          </p:cNvPr>
          <p:cNvGrpSpPr/>
          <p:nvPr/>
        </p:nvGrpSpPr>
        <p:grpSpPr>
          <a:xfrm>
            <a:off x="4381546" y="3483429"/>
            <a:ext cx="3702456" cy="3116693"/>
            <a:chOff x="4381546" y="3483429"/>
            <a:chExt cx="3702456" cy="3116693"/>
          </a:xfrm>
        </p:grpSpPr>
        <p:pic>
          <p:nvPicPr>
            <p:cNvPr id="26" name="Picture 25" descr="Map&#10;&#10;Description automatically generated">
              <a:extLst>
                <a:ext uri="{FF2B5EF4-FFF2-40B4-BE49-F238E27FC236}">
                  <a16:creationId xmlns:a16="http://schemas.microsoft.com/office/drawing/2014/main" id="{81676866-8D1F-4178-A00F-A5E8B0C8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3" r="22187"/>
            <a:stretch/>
          </p:blipFill>
          <p:spPr>
            <a:xfrm>
              <a:off x="4381546" y="3483429"/>
              <a:ext cx="3702456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E54797-840A-4BF8-B587-674F4E41032E}"/>
                </a:ext>
              </a:extLst>
            </p:cNvPr>
            <p:cNvSpPr txBox="1"/>
            <p:nvPr/>
          </p:nvSpPr>
          <p:spPr>
            <a:xfrm>
              <a:off x="4401548" y="6156048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AAAAE1-17F2-461E-A787-E23F7B5AA33E}"/>
                </a:ext>
              </a:extLst>
            </p:cNvPr>
            <p:cNvSpPr txBox="1"/>
            <p:nvPr/>
          </p:nvSpPr>
          <p:spPr>
            <a:xfrm>
              <a:off x="5037208" y="5663049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B06754-B7EF-4D0B-85E3-0BFB5E50FC99}"/>
              </a:ext>
            </a:extLst>
          </p:cNvPr>
          <p:cNvGrpSpPr/>
          <p:nvPr/>
        </p:nvGrpSpPr>
        <p:grpSpPr>
          <a:xfrm>
            <a:off x="8248697" y="3483429"/>
            <a:ext cx="3533964" cy="3116693"/>
            <a:chOff x="8248697" y="3483429"/>
            <a:chExt cx="3533964" cy="3116693"/>
          </a:xfrm>
        </p:grpSpPr>
        <p:pic>
          <p:nvPicPr>
            <p:cNvPr id="28" name="Picture 27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57F23AC8-61BF-4F19-A0CE-8CEC83054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7" r="22344"/>
            <a:stretch/>
          </p:blipFill>
          <p:spPr>
            <a:xfrm>
              <a:off x="8248697" y="3483429"/>
              <a:ext cx="3533964" cy="31166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DF39FE-2AC0-4D8E-BD5A-EA2A1DCEA929}"/>
                </a:ext>
              </a:extLst>
            </p:cNvPr>
            <p:cNvSpPr txBox="1"/>
            <p:nvPr/>
          </p:nvSpPr>
          <p:spPr>
            <a:xfrm>
              <a:off x="8248697" y="6156048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</a:rPr>
                <a:t>D449</a:t>
              </a:r>
              <a:endParaRPr lang="en-BE" sz="10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5CEA4-19E3-4EEC-BC16-52AFB5D5A699}"/>
                </a:ext>
              </a:extLst>
            </p:cNvPr>
            <p:cNvSpPr txBox="1"/>
            <p:nvPr/>
          </p:nvSpPr>
          <p:spPr>
            <a:xfrm>
              <a:off x="8884357" y="5663049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M1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DDBC5C-90B3-4DFC-8178-6B4816A7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57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80FDE-12C2-4AF6-BF47-B50C7D39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153" y="6452411"/>
            <a:ext cx="2743200" cy="365125"/>
          </a:xfrm>
        </p:spPr>
        <p:txBody>
          <a:bodyPr/>
          <a:lstStyle/>
          <a:p>
            <a:fld id="{06C52377-CFB0-4496-9893-E9D1C06C015B}" type="slidenum">
              <a:rPr lang="en-BE" smtClean="0"/>
              <a:t>25</a:t>
            </a:fld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CF5978-9939-4F02-A763-7B0FB99644B7}"/>
              </a:ext>
            </a:extLst>
          </p:cNvPr>
          <p:cNvSpPr/>
          <p:nvPr/>
        </p:nvSpPr>
        <p:spPr>
          <a:xfrm>
            <a:off x="6452133" y="5223240"/>
            <a:ext cx="5273379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QPQQLVVKRG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DKAEQEVSED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IFAAVTPTAD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</a:t>
            </a:r>
            <a:r>
              <a:rPr lang="en-BE" sz="1200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PKLATPE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PRNAVRICSD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SHIASDYVTP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SDYVSAHEVS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LAETSEVMCM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EDEVQSIQPN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HERPSSGPEL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EHGLENGAK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MLDDKEEQEK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DRDNENQGEE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DPTWF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kern="1200" dirty="0">
                <a:solidFill>
                  <a:schemeClr val="accent2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FILN</a:t>
            </a:r>
            <a:r>
              <a:rPr lang="en-BE" sz="1200" kern="1200" dirty="0">
                <a:solidFill>
                  <a:schemeClr val="accent2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QLVE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LSLCDDLLG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DREENTNS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GSLKDKQPCI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ADYAHLGPED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FKRDLEECQK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IVLDPSNI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kern="1200" dirty="0">
                <a:solidFill>
                  <a:srgbClr val="FFC78F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PPEFR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chemeClr val="accent2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accent2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FG</a:t>
            </a:r>
            <a:r>
              <a:rPr lang="en-BE" sz="1200" kern="1200" dirty="0">
                <a:solidFill>
                  <a:srgbClr val="FFC78F"/>
                </a:solidFill>
                <a:effectLst/>
                <a:highlight>
                  <a:srgbClr val="00FF00"/>
                </a:highlight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DSFL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AWGTGKTD</a:t>
            </a:r>
            <a:endParaRPr lang="en-BE" sz="1200" dirty="0">
              <a:solidFill>
                <a:srgbClr val="FFC78F"/>
              </a:solidFill>
              <a:effectLst/>
              <a:uFill>
                <a:solidFill>
                  <a:schemeClr val="tx1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41F176-633D-4070-95AA-357074752BF2}"/>
              </a:ext>
            </a:extLst>
          </p:cNvPr>
          <p:cNvSpPr/>
          <p:nvPr/>
        </p:nvSpPr>
        <p:spPr>
          <a:xfrm>
            <a:off x="8370853" y="1999488"/>
            <a:ext cx="14189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1-57 [57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8,91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84A161-3177-4F43-AB0B-B08E0CF4E637}"/>
              </a:ext>
            </a:extLst>
          </p:cNvPr>
          <p:cNvSpPr/>
          <p:nvPr/>
        </p:nvSpPr>
        <p:spPr>
          <a:xfrm>
            <a:off x="8286006" y="3237693"/>
            <a:ext cx="1616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58-211 [154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9,28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E235FF-7C1F-4B5E-AC97-F21A6ECADE0C}"/>
              </a:ext>
            </a:extLst>
          </p:cNvPr>
          <p:cNvSpPr/>
          <p:nvPr/>
        </p:nvSpPr>
        <p:spPr>
          <a:xfrm>
            <a:off x="8221825" y="4942941"/>
            <a:ext cx="168187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res 212-449 [238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4,47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8B132D-61B3-4D29-8F48-10E4A5D7FC81}"/>
              </a:ext>
            </a:extLst>
          </p:cNvPr>
          <p:cNvGrpSpPr/>
          <p:nvPr/>
        </p:nvGrpSpPr>
        <p:grpSpPr>
          <a:xfrm>
            <a:off x="7689279" y="1697513"/>
            <a:ext cx="2987791" cy="286360"/>
            <a:chOff x="4419600" y="402771"/>
            <a:chExt cx="3886200" cy="250372"/>
          </a:xfrm>
          <a:noFill/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E97D2A-46BE-4CA3-85DB-C21216272335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NTD</a:t>
              </a:r>
              <a:endParaRPr lang="en-BE" sz="10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DA13DA-A05E-410C-8CCA-9A9F97C3F020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NAC</a:t>
              </a:r>
              <a:endParaRPr lang="en-BE" sz="10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788D2CA-5B17-4E4E-AB78-11A4F5E06FAE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CTD</a:t>
              </a:r>
              <a:endParaRPr lang="en-BE" sz="105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80714E4-2EB5-41C2-824B-0188EB3D4FFE}"/>
              </a:ext>
            </a:extLst>
          </p:cNvPr>
          <p:cNvSpPr txBox="1"/>
          <p:nvPr/>
        </p:nvSpPr>
        <p:spPr>
          <a:xfrm>
            <a:off x="6469617" y="2270139"/>
            <a:ext cx="5248924" cy="48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MAGRSWLIDS NRIATKIMSA SASSDPRQVV WKSNPSRHCP KCQHVIDNSD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VVDDWPG</a:t>
            </a:r>
            <a:endParaRPr lang="en-GB" sz="120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34215B-ED8C-42EE-9F84-C3E39D9BD457}"/>
              </a:ext>
            </a:extLst>
          </p:cNvPr>
          <p:cNvSpPr txBox="1"/>
          <p:nvPr/>
        </p:nvSpPr>
        <p:spPr>
          <a:xfrm>
            <a:off x="6461380" y="3520184"/>
            <a:ext cx="5248924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GVKFDPS</a:t>
            </a:r>
            <a:r>
              <a:rPr lang="en-GB" sz="1200" kern="1200" dirty="0">
                <a:solidFill>
                  <a:srgbClr val="FFC78F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PEIIWHLLA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BE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SG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LSGLSSH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PFIDEFIPTV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NQDDGICYTH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PKNLPGVKSD</a:t>
            </a:r>
            <a:r>
              <a:rPr lang="en-GB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GTVSHFFHKA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IKAYSTGTRK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RRKIHDDDFG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DVRWHKTGRT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KPVVLDGVQR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GCKKIMVLYG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GKAVKTNWVM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HQYHLGIEED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EKE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GDYVVSK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IFYQ</a:t>
            </a:r>
            <a:r>
              <a:rPr lang="en-BE" sz="1200" kern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83F405-8469-4CA5-B028-52009A964A70}"/>
              </a:ext>
            </a:extLst>
          </p:cNvPr>
          <p:cNvGrpSpPr/>
          <p:nvPr/>
        </p:nvGrpSpPr>
        <p:grpSpPr>
          <a:xfrm>
            <a:off x="240617" y="1292199"/>
            <a:ext cx="5763987" cy="5279571"/>
            <a:chOff x="151610" y="-25828"/>
            <a:chExt cx="7064829" cy="64889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E9D5A2-69EE-46F9-A07E-AEC1542B2646}"/>
                </a:ext>
              </a:extLst>
            </p:cNvPr>
            <p:cNvGrpSpPr/>
            <p:nvPr/>
          </p:nvGrpSpPr>
          <p:grpSpPr>
            <a:xfrm>
              <a:off x="151610" y="-25828"/>
              <a:ext cx="7064829" cy="6201835"/>
              <a:chOff x="0" y="656164"/>
              <a:chExt cx="6640956" cy="5545671"/>
            </a:xfrm>
          </p:grpSpPr>
          <p:pic>
            <p:nvPicPr>
              <p:cNvPr id="11" name="Picture 10" descr="A close-up of a bug&#10;&#10;Description automatically generated with low confidence">
                <a:extLst>
                  <a:ext uri="{FF2B5EF4-FFF2-40B4-BE49-F238E27FC236}">
                    <a16:creationId xmlns:a16="http://schemas.microsoft.com/office/drawing/2014/main" id="{8C9D858A-1FDA-417C-8987-B8EFCA2DB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13" r="17331"/>
              <a:stretch/>
            </p:blipFill>
            <p:spPr>
              <a:xfrm>
                <a:off x="0" y="656164"/>
                <a:ext cx="6640956" cy="5545671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F65DF2-3C0B-4919-A454-B2DDCDBCD6A1}"/>
                  </a:ext>
                </a:extLst>
              </p:cNvPr>
              <p:cNvSpPr txBox="1"/>
              <p:nvPr/>
            </p:nvSpPr>
            <p:spPr>
              <a:xfrm>
                <a:off x="0" y="5865394"/>
                <a:ext cx="4603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>
                    <a:solidFill>
                      <a:srgbClr val="FFC78F"/>
                    </a:solidFill>
                  </a:rPr>
                  <a:t>D449</a:t>
                </a:r>
                <a:endParaRPr lang="en-BE" sz="1000" dirty="0">
                  <a:solidFill>
                    <a:srgbClr val="FFC78F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3EF7021-201E-4AA7-858B-73A27E56107A}"/>
                  </a:ext>
                </a:extLst>
              </p:cNvPr>
              <p:cNvSpPr txBox="1"/>
              <p:nvPr/>
            </p:nvSpPr>
            <p:spPr>
              <a:xfrm>
                <a:off x="1240630" y="4945073"/>
                <a:ext cx="3593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>
                    <a:solidFill>
                      <a:srgbClr val="0070C0"/>
                    </a:solidFill>
                  </a:rPr>
                  <a:t>M1</a:t>
                </a:r>
                <a:endParaRPr lang="en-BE" sz="100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A358B3-72A6-4B73-A357-3D2187A3510F}"/>
                </a:ext>
              </a:extLst>
            </p:cNvPr>
            <p:cNvSpPr/>
            <p:nvPr/>
          </p:nvSpPr>
          <p:spPr>
            <a:xfrm>
              <a:off x="151610" y="261257"/>
              <a:ext cx="7064829" cy="620183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CE6C76-2D8F-4BBB-9091-85C6132FBAD5}"/>
              </a:ext>
            </a:extLst>
          </p:cNvPr>
          <p:cNvGrpSpPr/>
          <p:nvPr/>
        </p:nvGrpSpPr>
        <p:grpSpPr>
          <a:xfrm>
            <a:off x="7689279" y="2940104"/>
            <a:ext cx="2987791" cy="286360"/>
            <a:chOff x="4419600" y="402771"/>
            <a:chExt cx="3886200" cy="250372"/>
          </a:xfrm>
          <a:noFill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8F5EEA-97F9-4D09-93ED-CF48CB2027E3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NTD</a:t>
              </a:r>
              <a:endParaRPr lang="en-BE" sz="105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9351A6-1C61-42C7-8E4B-3DDB24BCA48D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9050">
              <a:solidFill>
                <a:srgbClr val="E6CD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NAC</a:t>
              </a:r>
              <a:endParaRPr lang="en-BE" sz="105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4BBF25-917D-4888-8ECA-3C565AC5EB37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CTD</a:t>
              </a:r>
              <a:endParaRPr lang="en-BE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868C33-4CEC-44DB-A5DF-DAB392A02E44}"/>
              </a:ext>
            </a:extLst>
          </p:cNvPr>
          <p:cNvGrpSpPr/>
          <p:nvPr/>
        </p:nvGrpSpPr>
        <p:grpSpPr>
          <a:xfrm>
            <a:off x="7685896" y="4650614"/>
            <a:ext cx="2987791" cy="286360"/>
            <a:chOff x="4419600" y="402771"/>
            <a:chExt cx="3886200" cy="250372"/>
          </a:xfrm>
          <a:noFill/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BDC6620-A23E-4753-8CD2-86CB541A85C7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NTD</a:t>
              </a:r>
              <a:endParaRPr lang="en-BE" sz="105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0E919BF-AC45-47DA-A3D1-EFEEB1328779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NAC</a:t>
              </a:r>
              <a:endParaRPr lang="en-BE" sz="105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897DF4-2539-4AB0-9C53-5CA0EF938566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CTD</a:t>
              </a:r>
              <a:endParaRPr lang="en-BE" sz="105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A5DBA33-3B18-4F4E-9B48-57E87EAA50AE}"/>
              </a:ext>
            </a:extLst>
          </p:cNvPr>
          <p:cNvSpPr txBox="1"/>
          <p:nvPr/>
        </p:nvSpPr>
        <p:spPr>
          <a:xfrm>
            <a:off x="240617" y="372711"/>
            <a:ext cx="11469687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ctr"/>
            <a:r>
              <a:rPr lang="en-GB" sz="1000" dirty="0">
                <a:solidFill>
                  <a:schemeClr val="accent4"/>
                </a:solidFill>
              </a:rPr>
              <a:t>Yellow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Predicted TAD region by either PADDLE or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ea typeface="Times New Roman" panose="02020603050405020304" pitchFamily="18" charset="0"/>
              </a:rPr>
              <a:t>Orange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Predicted TAD region by both PADDLE and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Confirmed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1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5C1F7-2D20-4C6E-8185-6933FEAB978B}"/>
              </a:ext>
            </a:extLst>
          </p:cNvPr>
          <p:cNvSpPr txBox="1"/>
          <p:nvPr/>
        </p:nvSpPr>
        <p:spPr>
          <a:xfrm>
            <a:off x="2343351" y="1359879"/>
            <a:ext cx="7880810" cy="3589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</a:rPr>
              <a:t>Basic tile 31 	(301-340)		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BE" sz="1200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HG</a:t>
            </a:r>
            <a:r>
              <a:rPr lang="en-BE" sz="1200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NGAK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NQG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200" u="heavy" kern="1200" dirty="0">
              <a:solidFill>
                <a:srgbClr val="00B0F0"/>
              </a:solidFill>
              <a:effectLst/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tile 32 	(311-350)</a:t>
            </a:r>
            <a:r>
              <a:rPr lang="en-GB" sz="1200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BE" sz="1200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HG</a:t>
            </a:r>
            <a:r>
              <a:rPr lang="en-BE" sz="1200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NGAK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NQG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WF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kern="12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tile 33 	(321-360)		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NQG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WF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2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1200" u="heavy" kern="1200" dirty="0">
              <a:effectLst/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34 	(331-370)		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NQG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WF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200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35 	(341-380)		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WF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2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36	(351-390)		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KQPC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37 	(361-400)		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KQPC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YAH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38 	(371-410)		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KQPC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YAH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20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39 	(381-420)		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KQPC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YAH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20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KIV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40 	(391-430)		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YAH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200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KIV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41 	(401-440)		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KIV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200" u="heavy" dirty="0">
              <a:uFill>
                <a:solidFill>
                  <a:srgbClr val="000000"/>
                </a:solidFill>
              </a:u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 tile 42 	(410-449)		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QKIV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BE" sz="1200" u="heavy" kern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GB" sz="1200" kern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200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BE" sz="1200" u="heavy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E" sz="1200" u="heavy" kern="1200" dirty="0">
                <a:effectLst/>
                <a:highlight>
                  <a:srgbClr val="00FF00"/>
                </a:highlight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E" sz="1200" u="heavy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200" kern="120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BE" sz="1200" u="heavy" kern="1200" dirty="0">
                <a:solidFill>
                  <a:srgbClr val="70AD47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BE" sz="1200" u="heavy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GTGKT</a:t>
            </a:r>
            <a:r>
              <a:rPr lang="en-BE" sz="1200" u="heavy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BE" sz="1200" u="heav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369EE-BCF5-4A52-BC5F-EE018E7C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26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D1B0-AB0D-4D51-BD93-0AE581F9B008}"/>
              </a:ext>
            </a:extLst>
          </p:cNvPr>
          <p:cNvSpPr txBox="1"/>
          <p:nvPr/>
        </p:nvSpPr>
        <p:spPr>
          <a:xfrm>
            <a:off x="544085" y="590190"/>
            <a:ext cx="11103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3 features combined into 2 categories of tiles : ① </a:t>
            </a:r>
            <a:r>
              <a:rPr lang="en-GB" sz="1200" dirty="0" err="1"/>
              <a:t>phosphosite</a:t>
            </a:r>
            <a:r>
              <a:rPr lang="en-GB" sz="1200" dirty="0"/>
              <a:t> background  –  ② hydrophobicity </a:t>
            </a:r>
            <a:r>
              <a:rPr lang="en-GB" sz="1200" dirty="0">
                <a:highlight>
                  <a:srgbClr val="FFFF00"/>
                </a:highlight>
              </a:rPr>
              <a:t>[E.]</a:t>
            </a:r>
            <a:r>
              <a:rPr lang="en-GB" sz="1200" dirty="0"/>
              <a:t> –  ③ net charge  </a:t>
            </a:r>
            <a:r>
              <a:rPr lang="en-GB" sz="1200" dirty="0">
                <a:highlight>
                  <a:srgbClr val="FFFF00"/>
                </a:highlight>
              </a:rPr>
              <a:t>[F.]</a:t>
            </a:r>
          </a:p>
          <a:p>
            <a:pPr algn="ctr"/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BEED6-4125-4761-9CA2-787F6E8F1512}"/>
              </a:ext>
            </a:extLst>
          </p:cNvPr>
          <p:cNvSpPr txBox="1"/>
          <p:nvPr/>
        </p:nvSpPr>
        <p:spPr>
          <a:xfrm>
            <a:off x="2343352" y="5307746"/>
            <a:ext cx="7880810" cy="86177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u="sng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Underlined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Predicted TAD region by either PADDLE,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or both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</a:rPr>
              <a:t>Red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Predicted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phosphosites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Phos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PhAt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+ 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LM 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Resource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)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accent6"/>
                </a:solidFill>
                <a:ea typeface="Times New Roman" panose="02020603050405020304" pitchFamily="18" charset="0"/>
              </a:rPr>
              <a:t>Green</a:t>
            </a:r>
            <a:r>
              <a:rPr lang="en-GB" sz="1000" dirty="0">
                <a:ea typeface="Times New Roman" panose="02020603050405020304" pitchFamily="18" charset="0"/>
              </a:rPr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(Bulky) hydrophobic residue: F, W, Y and L</a:t>
            </a:r>
          </a:p>
          <a:p>
            <a:pPr algn="ctr"/>
            <a:r>
              <a:rPr lang="en-GB" sz="1000" dirty="0">
                <a:solidFill>
                  <a:srgbClr val="00B0F0"/>
                </a:solidFill>
                <a:ea typeface="Times New Roman" panose="02020603050405020304" pitchFamily="18" charset="0"/>
              </a:rPr>
              <a:t>Blue</a:t>
            </a:r>
            <a:r>
              <a:rPr lang="en-GB" sz="1000" dirty="0">
                <a:ea typeface="Times New Roman" panose="02020603050405020304" pitchFamily="18" charset="0"/>
              </a:rPr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Negative charged residue: D and E</a:t>
            </a:r>
          </a:p>
          <a:p>
            <a:pPr algn="ctr"/>
            <a:r>
              <a:rPr lang="en-GB" sz="1000" dirty="0"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ea typeface="Times New Roman" panose="02020603050405020304" pitchFamily="18" charset="0"/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Confirmed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D9C052-E507-411D-82A3-FE5E8A3CBAD9}"/>
              </a:ext>
            </a:extLst>
          </p:cNvPr>
          <p:cNvCxnSpPr>
            <a:cxnSpLocks/>
          </p:cNvCxnSpPr>
          <p:nvPr/>
        </p:nvCxnSpPr>
        <p:spPr>
          <a:xfrm>
            <a:off x="8153400" y="1219200"/>
            <a:ext cx="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52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5C52BC-19AA-42D6-B675-300DAA531CC8}"/>
              </a:ext>
            </a:extLst>
          </p:cNvPr>
          <p:cNvSpPr txBox="1"/>
          <p:nvPr/>
        </p:nvSpPr>
        <p:spPr>
          <a:xfrm>
            <a:off x="3250201" y="1720338"/>
            <a:ext cx="53603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vert="horz" wrap="square">
            <a:spAutoFit/>
          </a:bodyPr>
          <a:lstStyle/>
          <a:p>
            <a:pPr algn="ctr"/>
            <a:r>
              <a:rPr lang="en-GB" sz="1200" dirty="0"/>
              <a:t>X = mimetic</a:t>
            </a:r>
            <a:endParaRPr lang="en-B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36B3D-88B1-4D45-B7D3-4C777AFE33ED}"/>
              </a:ext>
            </a:extLst>
          </p:cNvPr>
          <p:cNvSpPr txBox="1"/>
          <p:nvPr/>
        </p:nvSpPr>
        <p:spPr>
          <a:xfrm>
            <a:off x="3238579" y="1372754"/>
            <a:ext cx="53506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vert="horz" wrap="square">
            <a:spAutoFit/>
          </a:bodyPr>
          <a:lstStyle/>
          <a:p>
            <a:pPr algn="ctr"/>
            <a:r>
              <a:rPr lang="en-GB" sz="1200" dirty="0"/>
              <a:t>X = mutant</a:t>
            </a:r>
            <a:endParaRPr lang="en-BE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A80C7-372B-4A0F-A7C9-97D2961DD0E9}"/>
              </a:ext>
            </a:extLst>
          </p:cNvPr>
          <p:cNvSpPr/>
          <p:nvPr/>
        </p:nvSpPr>
        <p:spPr>
          <a:xfrm>
            <a:off x="1525908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Single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E2369B9-DADE-4A89-A902-270D4D2293CD}"/>
              </a:ext>
            </a:extLst>
          </p:cNvPr>
          <p:cNvGrpSpPr/>
          <p:nvPr/>
        </p:nvGrpSpPr>
        <p:grpSpPr>
          <a:xfrm>
            <a:off x="4302374" y="166588"/>
            <a:ext cx="3732398" cy="1094134"/>
            <a:chOff x="4302374" y="939474"/>
            <a:chExt cx="3732398" cy="1094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DD973D-C19E-4322-ADD4-11D0A254D353}"/>
                </a:ext>
              </a:extLst>
            </p:cNvPr>
            <p:cNvGrpSpPr/>
            <p:nvPr/>
          </p:nvGrpSpPr>
          <p:grpSpPr>
            <a:xfrm>
              <a:off x="4302374" y="939474"/>
              <a:ext cx="3732398" cy="1094134"/>
              <a:chOff x="3150714" y="824816"/>
              <a:chExt cx="3732398" cy="1094134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C5433B5-B5D1-443C-98BF-97C458ED85B3}"/>
                  </a:ext>
                </a:extLst>
              </p:cNvPr>
              <p:cNvGrpSpPr/>
              <p:nvPr/>
            </p:nvGrpSpPr>
            <p:grpSpPr>
              <a:xfrm>
                <a:off x="3150714" y="824816"/>
                <a:ext cx="3732398" cy="1094134"/>
                <a:chOff x="3150714" y="824816"/>
                <a:chExt cx="3732398" cy="1094134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35C433B4-5E3F-450C-A795-2ACE5FA195FA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094134"/>
                  <a:chOff x="7822919" y="378177"/>
                  <a:chExt cx="5883566" cy="1363795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B37D8E59-6326-4608-9E00-840E4963E973}"/>
                      </a:ext>
                    </a:extLst>
                  </p:cNvPr>
                  <p:cNvGrpSpPr/>
                  <p:nvPr/>
                </p:nvGrpSpPr>
                <p:grpSpPr>
                  <a:xfrm>
                    <a:off x="7822919" y="378177"/>
                    <a:ext cx="5883566" cy="1363795"/>
                    <a:chOff x="10666879" y="44058"/>
                    <a:chExt cx="5883566" cy="1363795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B3DAEA70-CABF-4331-B92D-163759CE12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66879" y="44058"/>
                      <a:ext cx="5883566" cy="1363795"/>
                      <a:chOff x="10651830" y="4636651"/>
                      <a:chExt cx="5883566" cy="1363795"/>
                    </a:xfrm>
                  </p:grpSpPr>
                  <p:sp>
                    <p:nvSpPr>
                      <p:cNvPr id="133" name="Rectangle 132">
                        <a:extLst>
                          <a:ext uri="{FF2B5EF4-FFF2-40B4-BE49-F238E27FC236}">
                            <a16:creationId xmlns:a16="http://schemas.microsoft.com/office/drawing/2014/main" id="{04FC8D77-728B-4FD5-9B2C-D2DA2DF7F9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57510" y="4636651"/>
                        <a:ext cx="5877886" cy="136379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bg1">
                            <a:lumMod val="50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sz="1200" dirty="0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55C14875-B42F-45A6-B2DA-18E3A21348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1830" y="4690184"/>
                        <a:ext cx="5877885" cy="3452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b="1" dirty="0"/>
                          <a:t>Wild type </a:t>
                        </a:r>
                        <a:r>
                          <a:rPr lang="en-GB" sz="1200" dirty="0"/>
                          <a:t>background</a:t>
                        </a:r>
                        <a:endParaRPr lang="en-BE" sz="1200" b="1" dirty="0"/>
                      </a:p>
                    </p:txBody>
                  </p:sp>
                </p:grp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82B9AB1D-0008-4FE6-A841-E97CE6C11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13581" y="523737"/>
                      <a:ext cx="5565743" cy="739898"/>
                      <a:chOff x="7739008" y="1089681"/>
                      <a:chExt cx="5565743" cy="739898"/>
                    </a:xfrm>
                  </p:grpSpPr>
                  <p:grpSp>
                    <p:nvGrpSpPr>
                      <p:cNvPr id="124" name="Group 123">
                        <a:extLst>
                          <a:ext uri="{FF2B5EF4-FFF2-40B4-BE49-F238E27FC236}">
                            <a16:creationId xmlns:a16="http://schemas.microsoft.com/office/drawing/2014/main" id="{A8A00EE8-EA66-426C-86B7-A027D6F242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39008" y="1664951"/>
                        <a:ext cx="5565743" cy="164628"/>
                        <a:chOff x="5773651" y="2142620"/>
                        <a:chExt cx="5565743" cy="164628"/>
                      </a:xfrm>
                    </p:grpSpPr>
                    <p:cxnSp>
                      <p:nvCxnSpPr>
                        <p:cNvPr id="126" name="Straight Connector 125">
                          <a:extLst>
                            <a:ext uri="{FF2B5EF4-FFF2-40B4-BE49-F238E27FC236}">
                              <a16:creationId xmlns:a16="http://schemas.microsoft.com/office/drawing/2014/main" id="{3F9C621A-FF20-4E1D-B625-45C5A3B1D307}"/>
                            </a:ext>
                          </a:extLst>
                        </p:cNvPr>
                        <p:cNvCxnSpPr>
                          <a:cxnSpLocks/>
                          <a:endCxn id="131" idx="2"/>
                        </p:cNvCxnSpPr>
                        <p:nvPr/>
                      </p:nvCxnSpPr>
                      <p:spPr>
                        <a:xfrm flipV="1">
                          <a:off x="5796172" y="2211663"/>
                          <a:ext cx="5392312" cy="16330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7" name="Oval 126">
                          <a:extLst>
                            <a:ext uri="{FF2B5EF4-FFF2-40B4-BE49-F238E27FC236}">
                              <a16:creationId xmlns:a16="http://schemas.microsoft.com/office/drawing/2014/main" id="{4E790661-9DB2-45A4-9101-F85DFBEFDE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87095" y="2161869"/>
                          <a:ext cx="150909" cy="13808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8" name="Oval 127">
                          <a:extLst>
                            <a:ext uri="{FF2B5EF4-FFF2-40B4-BE49-F238E27FC236}">
                              <a16:creationId xmlns:a16="http://schemas.microsoft.com/office/drawing/2014/main" id="{90AB4141-650A-41D8-9A49-E469C698E1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30374" y="2158499"/>
                          <a:ext cx="150909" cy="13808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9" name="Oval 128">
                          <a:extLst>
                            <a:ext uri="{FF2B5EF4-FFF2-40B4-BE49-F238E27FC236}">
                              <a16:creationId xmlns:a16="http://schemas.microsoft.com/office/drawing/2014/main" id="{694A55AA-BEF9-4673-B5B6-B0871A5EBE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3651" y="2169162"/>
                          <a:ext cx="150909" cy="13808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0" name="Oval 129">
                          <a:extLst>
                            <a:ext uri="{FF2B5EF4-FFF2-40B4-BE49-F238E27FC236}">
                              <a16:creationId xmlns:a16="http://schemas.microsoft.com/office/drawing/2014/main" id="{C98F0AA8-DF35-4E9F-A2B1-8B5E69FFC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31761" y="2142620"/>
                          <a:ext cx="150909" cy="13808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1" name="Oval 130">
                          <a:extLst>
                            <a:ext uri="{FF2B5EF4-FFF2-40B4-BE49-F238E27FC236}">
                              <a16:creationId xmlns:a16="http://schemas.microsoft.com/office/drawing/2014/main" id="{6224BB3D-3C64-4D97-B562-DCB37455E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88485" y="2142620"/>
                          <a:ext cx="150909" cy="138085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E14E7CF9-7659-4FC0-9478-3BFA8B36D5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6809" y="1089681"/>
                        <a:ext cx="566531" cy="3452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200" dirty="0"/>
                          <a:t>SQ</a:t>
                        </a:r>
                        <a:endParaRPr lang="en-BE" sz="1200" dirty="0"/>
                      </a:p>
                    </p:txBody>
                  </p:sp>
                </p:grpSp>
              </p:grpSp>
              <p:sp>
                <p:nvSpPr>
                  <p:cNvPr id="117" name="Isosceles Triangle 116">
                    <a:extLst>
                      <a:ext uri="{FF2B5EF4-FFF2-40B4-BE49-F238E27FC236}">
                        <a16:creationId xmlns:a16="http://schemas.microsoft.com/office/drawing/2014/main" id="{7AE28521-EE5E-4FA0-9AE7-E709B7646E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40347" y="1224432"/>
                    <a:ext cx="57151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E6E199B1-146D-44B5-8AA6-0D96046DC7BC}"/>
                      </a:ext>
                    </a:extLst>
                  </p:cNvPr>
                  <p:cNvSpPr txBox="1"/>
                  <p:nvPr/>
                </p:nvSpPr>
                <p:spPr>
                  <a:xfrm>
                    <a:off x="9474754" y="857856"/>
                    <a:ext cx="402281" cy="3452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S</a:t>
                    </a:r>
                    <a:endParaRPr lang="en-BE" sz="1200" dirty="0"/>
                  </a:p>
                </p:txBody>
              </p:sp>
              <p:sp>
                <p:nvSpPr>
                  <p:cNvPr id="119" name="Isosceles Triangle 118">
                    <a:extLst>
                      <a:ext uri="{FF2B5EF4-FFF2-40B4-BE49-F238E27FC236}">
                        <a16:creationId xmlns:a16="http://schemas.microsoft.com/office/drawing/2014/main" id="{60FCA970-2D8A-4574-B1E6-B8A6818EF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802971" y="1222654"/>
                    <a:ext cx="45719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Isosceles Triangle 119">
                    <a:extLst>
                      <a:ext uri="{FF2B5EF4-FFF2-40B4-BE49-F238E27FC236}">
                        <a16:creationId xmlns:a16="http://schemas.microsoft.com/office/drawing/2014/main" id="{39473125-5743-4068-B28D-1AE6EAD5C7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49641" y="1222654"/>
                    <a:ext cx="45719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625BD09-CF32-4C60-B65D-B36CD7EE3F7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9535" y="858886"/>
                    <a:ext cx="409864" cy="3452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T</a:t>
                    </a:r>
                    <a:endParaRPr lang="en-BE" sz="1200" dirty="0"/>
                  </a:p>
                </p:txBody>
              </p: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B7786AB-C0AB-40E3-82CD-D64B1136B285}"/>
                    </a:ext>
                  </a:extLst>
                </p:cNvPr>
                <p:cNvSpPr txBox="1"/>
                <p:nvPr/>
              </p:nvSpPr>
              <p:spPr>
                <a:xfrm>
                  <a:off x="4394397" y="120964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Y</a:t>
                  </a:r>
                  <a:endParaRPr lang="en-BE" sz="1200" dirty="0"/>
                </a:p>
              </p:txBody>
            </p:sp>
          </p:grp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6F6E2E33-70D5-4992-A12C-6940173BA68B}"/>
                  </a:ext>
                </a:extLst>
              </p:cNvPr>
              <p:cNvSpPr/>
              <p:nvPr/>
            </p:nvSpPr>
            <p:spPr>
              <a:xfrm rot="10800000">
                <a:off x="5448356" y="1497774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3AEDF8E-A077-419C-A84A-27E6A8D78FFB}"/>
                  </a:ext>
                </a:extLst>
              </p:cNvPr>
              <p:cNvSpPr txBox="1"/>
              <p:nvPr/>
            </p:nvSpPr>
            <p:spPr>
              <a:xfrm>
                <a:off x="5339663" y="1220230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CD582607-BB0F-43DA-95FD-0412BF371814}"/>
                  </a:ext>
                </a:extLst>
              </p:cNvPr>
              <p:cNvSpPr/>
              <p:nvPr/>
            </p:nvSpPr>
            <p:spPr>
              <a:xfrm rot="10800000">
                <a:off x="5256332" y="1502316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Isosceles Triangle 107">
                <a:extLst>
                  <a:ext uri="{FF2B5EF4-FFF2-40B4-BE49-F238E27FC236}">
                    <a16:creationId xmlns:a16="http://schemas.microsoft.com/office/drawing/2014/main" id="{C6C3860B-B430-4461-B98F-7F5938B5E435}"/>
                  </a:ext>
                </a:extLst>
              </p:cNvPr>
              <p:cNvSpPr/>
              <p:nvPr/>
            </p:nvSpPr>
            <p:spPr>
              <a:xfrm rot="10800000">
                <a:off x="3611385" y="1507368"/>
                <a:ext cx="36255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AFEEE57-C16F-43A3-8976-A2A184275AFB}"/>
                  </a:ext>
                </a:extLst>
              </p:cNvPr>
              <p:cNvSpPr txBox="1"/>
              <p:nvPr/>
            </p:nvSpPr>
            <p:spPr>
              <a:xfrm>
                <a:off x="3506337" y="1213275"/>
                <a:ext cx="2551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S</a:t>
                </a:r>
                <a:endParaRPr lang="en-BE" sz="1200" u="sng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5FC6B2B2-8900-4032-A133-9FF70BE1B448}"/>
                  </a:ext>
                </a:extLst>
              </p:cNvPr>
              <p:cNvSpPr/>
              <p:nvPr/>
            </p:nvSpPr>
            <p:spPr>
              <a:xfrm rot="10800000">
                <a:off x="3714550" y="1505942"/>
                <a:ext cx="29003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EE8CFF48-32E7-4776-B7E3-91914103CFF7}"/>
                  </a:ext>
                </a:extLst>
              </p:cNvPr>
              <p:cNvSpPr/>
              <p:nvPr/>
            </p:nvSpPr>
            <p:spPr>
              <a:xfrm rot="10800000">
                <a:off x="3807594" y="1505942"/>
                <a:ext cx="29003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AA550D1-2724-4A04-A476-563D81B92254}"/>
                  </a:ext>
                </a:extLst>
              </p:cNvPr>
              <p:cNvSpPr txBox="1"/>
              <p:nvPr/>
            </p:nvSpPr>
            <p:spPr>
              <a:xfrm>
                <a:off x="3601240" y="1213275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T</a:t>
                </a:r>
                <a:endParaRPr lang="en-BE" sz="1200" u="sng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AEC703B-A0F9-4FD3-B23B-9015673AADA2}"/>
                  </a:ext>
                </a:extLst>
              </p:cNvPr>
              <p:cNvSpPr txBox="1"/>
              <p:nvPr/>
            </p:nvSpPr>
            <p:spPr>
              <a:xfrm>
                <a:off x="3702134" y="1213275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Y</a:t>
                </a:r>
                <a:endParaRPr lang="en-BE" sz="1200" u="sng" dirty="0"/>
              </a:p>
            </p:txBody>
          </p:sp>
        </p:grpSp>
        <p:sp>
          <p:nvSpPr>
            <p:cNvPr id="204" name="Isosceles Triangle 203">
              <a:extLst>
                <a:ext uri="{FF2B5EF4-FFF2-40B4-BE49-F238E27FC236}">
                  <a16:creationId xmlns:a16="http://schemas.microsoft.com/office/drawing/2014/main" id="{487D34E6-04FC-42A2-A3AD-FA6CAE37101E}"/>
                </a:ext>
              </a:extLst>
            </p:cNvPr>
            <p:cNvSpPr/>
            <p:nvPr/>
          </p:nvSpPr>
          <p:spPr>
            <a:xfrm rot="10800000">
              <a:off x="6755785" y="1612432"/>
              <a:ext cx="36255" cy="194566"/>
            </a:xfrm>
            <a:prstGeom prst="triangl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BF728C1-CC11-4C63-A4FE-10B787CD6D4C}"/>
                </a:ext>
              </a:extLst>
            </p:cNvPr>
            <p:cNvSpPr txBox="1"/>
            <p:nvPr/>
          </p:nvSpPr>
          <p:spPr>
            <a:xfrm>
              <a:off x="6647092" y="1334888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T</a:t>
              </a:r>
              <a:endParaRPr lang="en-BE" sz="1200" dirty="0"/>
            </a:p>
          </p:txBody>
        </p: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A7DC22A-857E-4784-8970-00F11EB1425C}"/>
              </a:ext>
            </a:extLst>
          </p:cNvPr>
          <p:cNvSpPr/>
          <p:nvPr/>
        </p:nvSpPr>
        <p:spPr>
          <a:xfrm>
            <a:off x="5533060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Combinatorial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FCB68C9-A6DE-4E70-A486-BACAB0CED2E1}"/>
              </a:ext>
            </a:extLst>
          </p:cNvPr>
          <p:cNvSpPr/>
          <p:nvPr/>
        </p:nvSpPr>
        <p:spPr>
          <a:xfrm>
            <a:off x="9538870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Full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8D55FE6-5AC4-44BC-B372-0C13520290D5}"/>
              </a:ext>
            </a:extLst>
          </p:cNvPr>
          <p:cNvGrpSpPr/>
          <p:nvPr/>
        </p:nvGrpSpPr>
        <p:grpSpPr>
          <a:xfrm>
            <a:off x="2776179" y="2090058"/>
            <a:ext cx="6638166" cy="507838"/>
            <a:chOff x="2776179" y="2797629"/>
            <a:chExt cx="6638166" cy="507838"/>
          </a:xfrm>
        </p:grpSpPr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545CD846-A8D3-4F71-8956-88BF3653AEF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0" cy="3922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AFC54228-30CF-408A-AD34-183CD35082FD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3337475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0DAC5D9-CE00-4E32-AA38-73AF24AB0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6179" y="2797629"/>
              <a:ext cx="3300690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90D9803-98F0-4E7D-9275-4E491DC9B387}"/>
              </a:ext>
            </a:extLst>
          </p:cNvPr>
          <p:cNvGrpSpPr/>
          <p:nvPr/>
        </p:nvGrpSpPr>
        <p:grpSpPr>
          <a:xfrm>
            <a:off x="4644473" y="5344838"/>
            <a:ext cx="1520154" cy="1240816"/>
            <a:chOff x="2311129" y="5324602"/>
            <a:chExt cx="1520154" cy="1240816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603D01D7-2730-438B-9E20-DC13AEEF4A08}"/>
                </a:ext>
              </a:extLst>
            </p:cNvPr>
            <p:cNvSpPr txBox="1"/>
            <p:nvPr/>
          </p:nvSpPr>
          <p:spPr>
            <a:xfrm>
              <a:off x="2311129" y="6288419"/>
              <a:ext cx="1520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Aspartic acid (D)</a:t>
              </a:r>
              <a:endParaRPr lang="en-BE" sz="1200" dirty="0"/>
            </a:p>
          </p:txBody>
        </p:sp>
        <p:pic>
          <p:nvPicPr>
            <p:cNvPr id="322" name="Picture 321" descr="Diagram&#10;&#10;Description automatically generated">
              <a:extLst>
                <a:ext uri="{FF2B5EF4-FFF2-40B4-BE49-F238E27FC236}">
                  <a16:creationId xmlns:a16="http://schemas.microsoft.com/office/drawing/2014/main" id="{0D573D8D-902C-4B26-BDC6-9FE9F404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06" t="49114" r="27744" b="35352"/>
            <a:stretch/>
          </p:blipFill>
          <p:spPr>
            <a:xfrm>
              <a:off x="2491400" y="5324602"/>
              <a:ext cx="982662" cy="977731"/>
            </a:xfrm>
            <a:prstGeom prst="rect">
              <a:avLst/>
            </a:prstGeom>
          </p:spPr>
        </p:pic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687178E-467C-4DCE-B272-6628340AA410}"/>
              </a:ext>
            </a:extLst>
          </p:cNvPr>
          <p:cNvGrpSpPr/>
          <p:nvPr/>
        </p:nvGrpSpPr>
        <p:grpSpPr>
          <a:xfrm>
            <a:off x="6206509" y="5406443"/>
            <a:ext cx="1720958" cy="1172875"/>
            <a:chOff x="4034734" y="5423617"/>
            <a:chExt cx="1720958" cy="1172875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B3AC8170-1CE1-40C3-A69C-BDF7E24CCB4B}"/>
                </a:ext>
              </a:extLst>
            </p:cNvPr>
            <p:cNvSpPr txBox="1"/>
            <p:nvPr/>
          </p:nvSpPr>
          <p:spPr>
            <a:xfrm>
              <a:off x="4034734" y="6319493"/>
              <a:ext cx="1720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Glutamic acid (E)</a:t>
              </a:r>
              <a:endParaRPr lang="en-BE" sz="1200" dirty="0"/>
            </a:p>
          </p:txBody>
        </p:sp>
        <p:pic>
          <p:nvPicPr>
            <p:cNvPr id="324" name="Picture 323" descr="Diagram&#10;&#10;Description automatically generated">
              <a:extLst>
                <a:ext uri="{FF2B5EF4-FFF2-40B4-BE49-F238E27FC236}">
                  <a16:creationId xmlns:a16="http://schemas.microsoft.com/office/drawing/2014/main" id="{AB1C8A0C-6C9D-404F-BE78-2C78DD509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8" t="48976" r="6367" b="36750"/>
            <a:stretch/>
          </p:blipFill>
          <p:spPr>
            <a:xfrm>
              <a:off x="4162720" y="5423617"/>
              <a:ext cx="1075814" cy="864802"/>
            </a:xfrm>
            <a:prstGeom prst="rect">
              <a:avLst/>
            </a:prstGeom>
          </p:spPr>
        </p:pic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D82761C3-1131-4D40-9A8B-451C571E5401}"/>
              </a:ext>
            </a:extLst>
          </p:cNvPr>
          <p:cNvGrpSpPr/>
          <p:nvPr/>
        </p:nvGrpSpPr>
        <p:grpSpPr>
          <a:xfrm>
            <a:off x="8533756" y="5656305"/>
            <a:ext cx="1472235" cy="945404"/>
            <a:chOff x="5507065" y="5660959"/>
            <a:chExt cx="1472235" cy="945404"/>
          </a:xfrm>
        </p:grpSpPr>
        <p:pic>
          <p:nvPicPr>
            <p:cNvPr id="325" name="Picture 324" descr="Diagram&#10;&#10;Description automatically generated">
              <a:extLst>
                <a:ext uri="{FF2B5EF4-FFF2-40B4-BE49-F238E27FC236}">
                  <a16:creationId xmlns:a16="http://schemas.microsoft.com/office/drawing/2014/main" id="{A244DB08-AF48-4163-9A95-E78C40CF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8" t="7822" r="64055" b="83392"/>
            <a:stretch/>
          </p:blipFill>
          <p:spPr>
            <a:xfrm>
              <a:off x="5735386" y="5660959"/>
              <a:ext cx="1099750" cy="604790"/>
            </a:xfrm>
            <a:prstGeom prst="rect">
              <a:avLst/>
            </a:prstGeom>
          </p:spPr>
        </p:pic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2E517617-ECFA-49C8-A3D7-586CA0E279C3}"/>
                </a:ext>
              </a:extLst>
            </p:cNvPr>
            <p:cNvSpPr txBox="1"/>
            <p:nvPr/>
          </p:nvSpPr>
          <p:spPr>
            <a:xfrm>
              <a:off x="5507065" y="6329364"/>
              <a:ext cx="14722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Alanine (A)</a:t>
              </a:r>
              <a:endParaRPr lang="en-BE" sz="1200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A575AD3F-B8DD-4361-AC87-5FF881778B47}"/>
              </a:ext>
            </a:extLst>
          </p:cNvPr>
          <p:cNvGrpSpPr/>
          <p:nvPr/>
        </p:nvGrpSpPr>
        <p:grpSpPr>
          <a:xfrm flipV="1">
            <a:off x="2772087" y="4456964"/>
            <a:ext cx="6638166" cy="507838"/>
            <a:chOff x="2776179" y="2797629"/>
            <a:chExt cx="6638166" cy="507838"/>
          </a:xfrm>
        </p:grpSpPr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BA9A8F7-97B6-44DC-8CC8-803D73332BFE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0" cy="3922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FB1ADC1-F59B-45AA-96B1-D946F56ABCB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3337475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7A03ADCC-76E8-4968-949D-305E8292E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6179" y="2797629"/>
              <a:ext cx="3300690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F921B23D-6799-487A-89E3-AD564FFBA256}"/>
              </a:ext>
            </a:extLst>
          </p:cNvPr>
          <p:cNvSpPr txBox="1"/>
          <p:nvPr/>
        </p:nvSpPr>
        <p:spPr>
          <a:xfrm>
            <a:off x="5886647" y="5789665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and</a:t>
            </a:r>
            <a:endParaRPr lang="en-BE" sz="1200" dirty="0"/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470ADFFD-BB62-4E0E-BF8C-395E63A39875}"/>
              </a:ext>
            </a:extLst>
          </p:cNvPr>
          <p:cNvCxnSpPr>
            <a:cxnSpLocks/>
          </p:cNvCxnSpPr>
          <p:nvPr/>
        </p:nvCxnSpPr>
        <p:spPr>
          <a:xfrm flipH="1">
            <a:off x="3553788" y="5976257"/>
            <a:ext cx="10341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20AED7D-57CA-4581-A604-B87690853A25}"/>
              </a:ext>
            </a:extLst>
          </p:cNvPr>
          <p:cNvSpPr/>
          <p:nvPr/>
        </p:nvSpPr>
        <p:spPr>
          <a:xfrm>
            <a:off x="4256970" y="5108319"/>
            <a:ext cx="1158424" cy="141961"/>
          </a:xfrm>
          <a:prstGeom prst="rect">
            <a:avLst/>
          </a:prstGeom>
          <a:solidFill>
            <a:srgbClr val="DEEBF7">
              <a:alpha val="30196"/>
            </a:srgb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0%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5D1FCB-A451-493A-ABBE-B0359BE06C21}"/>
              </a:ext>
            </a:extLst>
          </p:cNvPr>
          <p:cNvSpPr/>
          <p:nvPr/>
        </p:nvSpPr>
        <p:spPr>
          <a:xfrm>
            <a:off x="6828815" y="5118206"/>
            <a:ext cx="1158424" cy="141961"/>
          </a:xfrm>
          <a:prstGeom prst="rect">
            <a:avLst/>
          </a:prstGeom>
          <a:solidFill>
            <a:srgbClr val="DEEBF7">
              <a:alpha val="30196"/>
            </a:srgb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100%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4858B67F-2126-427F-86B4-9F238A2593BE}"/>
              </a:ext>
            </a:extLst>
          </p:cNvPr>
          <p:cNvSpPr/>
          <p:nvPr/>
        </p:nvSpPr>
        <p:spPr>
          <a:xfrm>
            <a:off x="5540891" y="5115287"/>
            <a:ext cx="1158424" cy="141961"/>
          </a:xfrm>
          <a:prstGeom prst="rect">
            <a:avLst/>
          </a:prstGeom>
          <a:solidFill>
            <a:srgbClr val="DEEBF7">
              <a:alpha val="30196"/>
            </a:srgb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50%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C809280-31BD-4319-8E7C-50C19AD928AE}"/>
              </a:ext>
            </a:extLst>
          </p:cNvPr>
          <p:cNvGrpSpPr/>
          <p:nvPr/>
        </p:nvGrpSpPr>
        <p:grpSpPr>
          <a:xfrm>
            <a:off x="255308" y="2833140"/>
            <a:ext cx="3732398" cy="1537474"/>
            <a:chOff x="255308" y="2833140"/>
            <a:chExt cx="3732398" cy="153747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0EB493F-4A35-492E-B7FD-07652AB88A73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041BE11-1984-48C8-981D-3361590D94F4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A192E49E-8A80-44E3-AFE5-D18BFFF47756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223" name="Group 222">
                    <a:extLst>
                      <a:ext uri="{FF2B5EF4-FFF2-40B4-BE49-F238E27FC236}">
                        <a16:creationId xmlns:a16="http://schemas.microsoft.com/office/drawing/2014/main" id="{75FD8810-0B20-480D-99C8-041BEF210A27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225" name="Group 224">
                      <a:extLst>
                        <a:ext uri="{FF2B5EF4-FFF2-40B4-BE49-F238E27FC236}">
                          <a16:creationId xmlns:a16="http://schemas.microsoft.com/office/drawing/2014/main" id="{744C48FF-B49D-4562-8265-8B5747E1BB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231" name="Group 230">
                        <a:extLst>
                          <a:ext uri="{FF2B5EF4-FFF2-40B4-BE49-F238E27FC236}">
                            <a16:creationId xmlns:a16="http://schemas.microsoft.com/office/drawing/2014/main" id="{05FDC2B3-7E2F-4DC1-BE51-4C530C6DE5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241" name="TextBox 240">
                          <a:extLst>
                            <a:ext uri="{FF2B5EF4-FFF2-40B4-BE49-F238E27FC236}">
                              <a16:creationId xmlns:a16="http://schemas.microsoft.com/office/drawing/2014/main" id="{4588C834-0BB8-424B-975D-15EF30660BC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242" name="Rectangle 241">
                          <a:extLst>
                            <a:ext uri="{FF2B5EF4-FFF2-40B4-BE49-F238E27FC236}">
                              <a16:creationId xmlns:a16="http://schemas.microsoft.com/office/drawing/2014/main" id="{52F3B6B8-C79C-4351-A5FE-C79FBF8BE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/>
                        </a:p>
                      </p:txBody>
                    </p:sp>
                  </p:grpSp>
                  <p:grpSp>
                    <p:nvGrpSpPr>
                      <p:cNvPr id="232" name="Group 231">
                        <a:extLst>
                          <a:ext uri="{FF2B5EF4-FFF2-40B4-BE49-F238E27FC236}">
                            <a16:creationId xmlns:a16="http://schemas.microsoft.com/office/drawing/2014/main" id="{6012384C-4506-4FB2-9905-D0F7B6DA2A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6B69BAEE-A6EC-492E-BD9F-4F15FDE4A1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235" name="Straight Connector 234">
                            <a:extLst>
                              <a:ext uri="{FF2B5EF4-FFF2-40B4-BE49-F238E27FC236}">
                                <a16:creationId xmlns:a16="http://schemas.microsoft.com/office/drawing/2014/main" id="{38643B56-C261-43B5-A9AC-41F0C39F3E6C}"/>
                              </a:ext>
                            </a:extLst>
                          </p:cNvPr>
                          <p:cNvCxnSpPr>
                            <a:cxnSpLocks/>
                            <a:endCxn id="240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36" name="Oval 235">
                            <a:extLst>
                              <a:ext uri="{FF2B5EF4-FFF2-40B4-BE49-F238E27FC236}">
                                <a16:creationId xmlns:a16="http://schemas.microsoft.com/office/drawing/2014/main" id="{9CD4D31B-2AE7-4631-B8E5-34F343483CB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7" name="Oval 236">
                            <a:extLst>
                              <a:ext uri="{FF2B5EF4-FFF2-40B4-BE49-F238E27FC236}">
                                <a16:creationId xmlns:a16="http://schemas.microsoft.com/office/drawing/2014/main" id="{83DD8809-ABD9-4920-8C0D-B926B6702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8" name="Oval 237">
                            <a:extLst>
                              <a:ext uri="{FF2B5EF4-FFF2-40B4-BE49-F238E27FC236}">
                                <a16:creationId xmlns:a16="http://schemas.microsoft.com/office/drawing/2014/main" id="{DF3606C4-6BC9-481A-8330-2A92DCCC7E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Oval 238">
                            <a:extLst>
                              <a:ext uri="{FF2B5EF4-FFF2-40B4-BE49-F238E27FC236}">
                                <a16:creationId xmlns:a16="http://schemas.microsoft.com/office/drawing/2014/main" id="{3536005F-8D0B-41F7-98C4-758E0E6D8A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" name="Oval 239">
                            <a:extLst>
                              <a:ext uri="{FF2B5EF4-FFF2-40B4-BE49-F238E27FC236}">
                                <a16:creationId xmlns:a16="http://schemas.microsoft.com/office/drawing/2014/main" id="{0D5B5112-BE83-4353-9E76-1C08D807A2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34" name="TextBox 233">
                          <a:extLst>
                            <a:ext uri="{FF2B5EF4-FFF2-40B4-BE49-F238E27FC236}">
                              <a16:creationId xmlns:a16="http://schemas.microsoft.com/office/drawing/2014/main" id="{98E9B4B2-1FDC-4FFD-86A5-F56A697983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226" name="Isosceles Triangle 225">
                      <a:extLst>
                        <a:ext uri="{FF2B5EF4-FFF2-40B4-BE49-F238E27FC236}">
                          <a16:creationId xmlns:a16="http://schemas.microsoft.com/office/drawing/2014/main" id="{3F793893-1333-4755-9CBA-901E7ED996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3E1FEAF5-CE68-4EA2-9168-8248ACE0B4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228" name="Isosceles Triangle 227">
                      <a:extLst>
                        <a:ext uri="{FF2B5EF4-FFF2-40B4-BE49-F238E27FC236}">
                          <a16:creationId xmlns:a16="http://schemas.microsoft.com/office/drawing/2014/main" id="{3722AF59-889E-4F16-B945-8EF5D1075EF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9" name="Isosceles Triangle 228">
                      <a:extLst>
                        <a:ext uri="{FF2B5EF4-FFF2-40B4-BE49-F238E27FC236}">
                          <a16:creationId xmlns:a16="http://schemas.microsoft.com/office/drawing/2014/main" id="{99D718DC-EC30-4C88-8E65-CD876AA16D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19B42785-49F7-4D10-8C21-F3E0333FDC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2AEC38B2-B87B-4609-B564-CA23A4719B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214" name="Isosceles Triangle 213">
                  <a:extLst>
                    <a:ext uri="{FF2B5EF4-FFF2-40B4-BE49-F238E27FC236}">
                      <a16:creationId xmlns:a16="http://schemas.microsoft.com/office/drawing/2014/main" id="{C2C87894-CE7A-49D5-8B68-8F1592E1680A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D06D42D-BFE9-4EE9-A402-BE930482020B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T</a:t>
                  </a:r>
                  <a:endParaRPr lang="en-BE" sz="1200" dirty="0"/>
                </a:p>
              </p:txBody>
            </p:sp>
            <p:sp>
              <p:nvSpPr>
                <p:cNvPr id="216" name="Isosceles Triangle 215">
                  <a:extLst>
                    <a:ext uri="{FF2B5EF4-FFF2-40B4-BE49-F238E27FC236}">
                      <a16:creationId xmlns:a16="http://schemas.microsoft.com/office/drawing/2014/main" id="{7393FE6D-D8E3-438D-852E-3E1060F4828A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Isosceles Triangle 216">
                  <a:extLst>
                    <a:ext uri="{FF2B5EF4-FFF2-40B4-BE49-F238E27FC236}">
                      <a16:creationId xmlns:a16="http://schemas.microsoft.com/office/drawing/2014/main" id="{C97A5A8D-C967-4988-9373-52E18E7FF780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51F0E5A6-1F06-432B-BD07-9D8DC751D5CC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219" name="Isosceles Triangle 218">
                  <a:extLst>
                    <a:ext uri="{FF2B5EF4-FFF2-40B4-BE49-F238E27FC236}">
                      <a16:creationId xmlns:a16="http://schemas.microsoft.com/office/drawing/2014/main" id="{4332EBFB-9847-43C2-B077-634D56B6BBA7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Isosceles Triangle 219">
                  <a:extLst>
                    <a:ext uri="{FF2B5EF4-FFF2-40B4-BE49-F238E27FC236}">
                      <a16:creationId xmlns:a16="http://schemas.microsoft.com/office/drawing/2014/main" id="{251CD153-3100-4A49-B5BE-BD3257BC48BC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63670DD-097B-4C16-BF64-290AE713CE80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E934A7F-5274-4E8E-A304-21C44FD5772A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7287D65D-0FD2-498C-98C6-EB40BCCD7BBF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2CFB73A-42E3-4602-94F4-17F589BCB034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</p:grp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C26B6B32-B18B-4CE4-AE45-E1E88F13D702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6485B025-9DA7-44EA-9F7C-C2338FF3BB6C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4" name="Isosceles Triangle 353">
              <a:extLst>
                <a:ext uri="{FF2B5EF4-FFF2-40B4-BE49-F238E27FC236}">
                  <a16:creationId xmlns:a16="http://schemas.microsoft.com/office/drawing/2014/main" id="{B49E51F0-3750-44E1-9B9F-5A37AE77C161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D5950559-21FE-4E7F-9EFD-3A8EC38E2813}"/>
                </a:ext>
              </a:extLst>
            </p:cNvPr>
            <p:cNvSpPr txBox="1"/>
            <p:nvPr/>
          </p:nvSpPr>
          <p:spPr>
            <a:xfrm>
              <a:off x="3096050" y="397485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</a:t>
              </a:r>
              <a:endParaRPr lang="en-BE" sz="1200" dirty="0"/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408EEF95-FA25-4B77-BA27-5ED342D397D6}"/>
                </a:ext>
              </a:extLst>
            </p:cNvPr>
            <p:cNvSpPr txBox="1"/>
            <p:nvPr/>
          </p:nvSpPr>
          <p:spPr>
            <a:xfrm>
              <a:off x="3254038" y="397732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</a:t>
              </a:r>
              <a:endParaRPr lang="en-BE" sz="1200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466BBE51-B541-4966-BDFF-2A30E09818F7}"/>
                </a:ext>
              </a:extLst>
            </p:cNvPr>
            <p:cNvSpPr txBox="1"/>
            <p:nvPr/>
          </p:nvSpPr>
          <p:spPr>
            <a:xfrm>
              <a:off x="3404771" y="3974854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E</a:t>
              </a:r>
              <a:endParaRPr lang="en-BE" sz="1200" dirty="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13F26E1-3D97-4797-A690-420EED5AF65B}"/>
              </a:ext>
            </a:extLst>
          </p:cNvPr>
          <p:cNvGrpSpPr/>
          <p:nvPr/>
        </p:nvGrpSpPr>
        <p:grpSpPr>
          <a:xfrm>
            <a:off x="4207331" y="2833140"/>
            <a:ext cx="3732398" cy="1537474"/>
            <a:chOff x="255308" y="2833140"/>
            <a:chExt cx="3732398" cy="1537474"/>
          </a:xfrm>
        </p:grpSpPr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C51C06E6-7ACB-4C88-9486-2C1C2F16BE4A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0B97D87-CC03-4316-8B5F-1430E620EC6D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A2AF42A9-DF44-4808-904F-21E6F187B3B4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380" name="Group 379">
                    <a:extLst>
                      <a:ext uri="{FF2B5EF4-FFF2-40B4-BE49-F238E27FC236}">
                        <a16:creationId xmlns:a16="http://schemas.microsoft.com/office/drawing/2014/main" id="{B976BC92-67CE-477E-8657-D3A523813D5A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382" name="Group 381">
                      <a:extLst>
                        <a:ext uri="{FF2B5EF4-FFF2-40B4-BE49-F238E27FC236}">
                          <a16:creationId xmlns:a16="http://schemas.microsoft.com/office/drawing/2014/main" id="{3703DE5B-DBE4-42BB-AB75-1E8AA6D154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388" name="Group 387">
                        <a:extLst>
                          <a:ext uri="{FF2B5EF4-FFF2-40B4-BE49-F238E27FC236}">
                            <a16:creationId xmlns:a16="http://schemas.microsoft.com/office/drawing/2014/main" id="{BC2D36A2-A353-4F7E-96DE-4095B2C2B0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398" name="TextBox 397">
                          <a:extLst>
                            <a:ext uri="{FF2B5EF4-FFF2-40B4-BE49-F238E27FC236}">
                              <a16:creationId xmlns:a16="http://schemas.microsoft.com/office/drawing/2014/main" id="{8D294B7B-3C91-4475-B2FA-24FBFCCFDD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399" name="Rectangle 398">
                          <a:extLst>
                            <a:ext uri="{FF2B5EF4-FFF2-40B4-BE49-F238E27FC236}">
                              <a16:creationId xmlns:a16="http://schemas.microsoft.com/office/drawing/2014/main" id="{E74AE2CF-02B2-4392-87CA-A19351193F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/>
                        </a:p>
                      </p:txBody>
                    </p:sp>
                  </p:grpSp>
                  <p:grpSp>
                    <p:nvGrpSpPr>
                      <p:cNvPr id="389" name="Group 388">
                        <a:extLst>
                          <a:ext uri="{FF2B5EF4-FFF2-40B4-BE49-F238E27FC236}">
                            <a16:creationId xmlns:a16="http://schemas.microsoft.com/office/drawing/2014/main" id="{E5EECC35-BB73-4997-BF1D-6EAD878436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390" name="Group 389">
                          <a:extLst>
                            <a:ext uri="{FF2B5EF4-FFF2-40B4-BE49-F238E27FC236}">
                              <a16:creationId xmlns:a16="http://schemas.microsoft.com/office/drawing/2014/main" id="{B82E16DC-2F20-4977-BE5D-986A47EF5F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392" name="Straight Connector 391">
                            <a:extLst>
                              <a:ext uri="{FF2B5EF4-FFF2-40B4-BE49-F238E27FC236}">
                                <a16:creationId xmlns:a16="http://schemas.microsoft.com/office/drawing/2014/main" id="{C834B293-5C93-4639-B5A4-5355919360BD}"/>
                              </a:ext>
                            </a:extLst>
                          </p:cNvPr>
                          <p:cNvCxnSpPr>
                            <a:cxnSpLocks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3" name="Oval 392">
                            <a:extLst>
                              <a:ext uri="{FF2B5EF4-FFF2-40B4-BE49-F238E27FC236}">
                                <a16:creationId xmlns:a16="http://schemas.microsoft.com/office/drawing/2014/main" id="{54379B51-1082-45A9-8D27-CCBC676CE45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Oval 393">
                            <a:extLst>
                              <a:ext uri="{FF2B5EF4-FFF2-40B4-BE49-F238E27FC236}">
                                <a16:creationId xmlns:a16="http://schemas.microsoft.com/office/drawing/2014/main" id="{5DD47A89-8BB5-4044-812F-A03EE5FA6F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5" name="Oval 394">
                            <a:extLst>
                              <a:ext uri="{FF2B5EF4-FFF2-40B4-BE49-F238E27FC236}">
                                <a16:creationId xmlns:a16="http://schemas.microsoft.com/office/drawing/2014/main" id="{8C6DE0B8-8604-406C-BF5C-51DBB6BFB5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6" name="Oval 395">
                            <a:extLst>
                              <a:ext uri="{FF2B5EF4-FFF2-40B4-BE49-F238E27FC236}">
                                <a16:creationId xmlns:a16="http://schemas.microsoft.com/office/drawing/2014/main" id="{A85FE071-EFD4-476A-9D38-250FE68A5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7" name="Oval 396">
                            <a:extLst>
                              <a:ext uri="{FF2B5EF4-FFF2-40B4-BE49-F238E27FC236}">
                                <a16:creationId xmlns:a16="http://schemas.microsoft.com/office/drawing/2014/main" id="{CB88858E-0D02-4F26-B748-0B0B679970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391" name="TextBox 390">
                          <a:extLst>
                            <a:ext uri="{FF2B5EF4-FFF2-40B4-BE49-F238E27FC236}">
                              <a16:creationId xmlns:a16="http://schemas.microsoft.com/office/drawing/2014/main" id="{0D4DB3CB-63B2-4055-9597-45417312F1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383" name="Isosceles Triangle 382">
                      <a:extLst>
                        <a:ext uri="{FF2B5EF4-FFF2-40B4-BE49-F238E27FC236}">
                          <a16:creationId xmlns:a16="http://schemas.microsoft.com/office/drawing/2014/main" id="{D7E818E5-2CF1-4E47-B9DC-8FC65903902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4" name="TextBox 383">
                      <a:extLst>
                        <a:ext uri="{FF2B5EF4-FFF2-40B4-BE49-F238E27FC236}">
                          <a16:creationId xmlns:a16="http://schemas.microsoft.com/office/drawing/2014/main" id="{9CA3CA5C-88FF-4990-9A06-E4C417ECD0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385" name="Isosceles Triangle 384">
                      <a:extLst>
                        <a:ext uri="{FF2B5EF4-FFF2-40B4-BE49-F238E27FC236}">
                          <a16:creationId xmlns:a16="http://schemas.microsoft.com/office/drawing/2014/main" id="{B65BE59D-AE11-46B9-B229-74B5621E405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6" name="Isosceles Triangle 385">
                      <a:extLst>
                        <a:ext uri="{FF2B5EF4-FFF2-40B4-BE49-F238E27FC236}">
                          <a16:creationId xmlns:a16="http://schemas.microsoft.com/office/drawing/2014/main" id="{C14005A9-6456-4616-A364-3D4EDDB0DE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7" name="TextBox 386">
                      <a:extLst>
                        <a:ext uri="{FF2B5EF4-FFF2-40B4-BE49-F238E27FC236}">
                          <a16:creationId xmlns:a16="http://schemas.microsoft.com/office/drawing/2014/main" id="{C534CD3B-5FF5-4452-91DD-821DFFA12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381" name="TextBox 380">
                    <a:extLst>
                      <a:ext uri="{FF2B5EF4-FFF2-40B4-BE49-F238E27FC236}">
                        <a16:creationId xmlns:a16="http://schemas.microsoft.com/office/drawing/2014/main" id="{0E121DDD-8581-4270-958B-062C0902F107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79713CB5-86B8-4C34-AA76-F0A476ED23B1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2917E819-241F-4735-8691-F86F376FDFDB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48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rgbClr val="FF0000"/>
                      </a:solidFill>
                    </a:rPr>
                    <a:t>X</a:t>
                  </a:r>
                  <a:endParaRPr lang="en-BE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73" name="Isosceles Triangle 372">
                  <a:extLst>
                    <a:ext uri="{FF2B5EF4-FFF2-40B4-BE49-F238E27FC236}">
                      <a16:creationId xmlns:a16="http://schemas.microsoft.com/office/drawing/2014/main" id="{60F2F648-BCBF-4EDB-8CCB-44A4CE51932B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Isosceles Triangle 373">
                  <a:extLst>
                    <a:ext uri="{FF2B5EF4-FFF2-40B4-BE49-F238E27FC236}">
                      <a16:creationId xmlns:a16="http://schemas.microsoft.com/office/drawing/2014/main" id="{FD8B3C8A-FFE8-4D1E-A111-D38EDE4A8F59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731DA2B6-C7FE-45E0-8C23-43EDDC54F5C2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376" name="Isosceles Triangle 375">
                  <a:extLst>
                    <a:ext uri="{FF2B5EF4-FFF2-40B4-BE49-F238E27FC236}">
                      <a16:creationId xmlns:a16="http://schemas.microsoft.com/office/drawing/2014/main" id="{E91F31C6-7E98-4AB8-A8F2-F24A117EE483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Isosceles Triangle 376">
                  <a:extLst>
                    <a:ext uri="{FF2B5EF4-FFF2-40B4-BE49-F238E27FC236}">
                      <a16:creationId xmlns:a16="http://schemas.microsoft.com/office/drawing/2014/main" id="{2AD4219F-5EFC-4E0C-975B-D5DE60FB261A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BAA49908-CA4A-4249-9935-7B97DB5A5F87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EF785692-3CA5-467D-BAF1-D42B025F9C8E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368" name="Isosceles Triangle 367">
                <a:extLst>
                  <a:ext uri="{FF2B5EF4-FFF2-40B4-BE49-F238E27FC236}">
                    <a16:creationId xmlns:a16="http://schemas.microsoft.com/office/drawing/2014/main" id="{6D6BCCAD-F074-4C52-B349-CF1783A92746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B5097E6-75CB-4EDE-8089-DA07D5C5E575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</p:grpSp>
        <p:sp>
          <p:nvSpPr>
            <p:cNvPr id="361" name="Isosceles Triangle 360">
              <a:extLst>
                <a:ext uri="{FF2B5EF4-FFF2-40B4-BE49-F238E27FC236}">
                  <a16:creationId xmlns:a16="http://schemas.microsoft.com/office/drawing/2014/main" id="{48A19D0D-C7F1-4A44-99E7-9B6E7FEBD40F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62" name="Isosceles Triangle 361">
              <a:extLst>
                <a:ext uri="{FF2B5EF4-FFF2-40B4-BE49-F238E27FC236}">
                  <a16:creationId xmlns:a16="http://schemas.microsoft.com/office/drawing/2014/main" id="{EB3C3FD4-3918-468D-ADD4-4DB971E79C1E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63" name="Isosceles Triangle 362">
              <a:extLst>
                <a:ext uri="{FF2B5EF4-FFF2-40B4-BE49-F238E27FC236}">
                  <a16:creationId xmlns:a16="http://schemas.microsoft.com/office/drawing/2014/main" id="{A8C7E9C8-769A-4166-BC55-4B14AD355C15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EDCB344E-9C33-47DD-BBD2-47CF95E631AD}"/>
                </a:ext>
              </a:extLst>
            </p:cNvPr>
            <p:cNvSpPr txBox="1"/>
            <p:nvPr/>
          </p:nvSpPr>
          <p:spPr>
            <a:xfrm>
              <a:off x="3096050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33F47BC2-6B50-4796-8B1F-7BE93B51E58C}"/>
                </a:ext>
              </a:extLst>
            </p:cNvPr>
            <p:cNvSpPr txBox="1"/>
            <p:nvPr/>
          </p:nvSpPr>
          <p:spPr>
            <a:xfrm>
              <a:off x="3254038" y="397732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</a:t>
              </a:r>
              <a:endParaRPr lang="en-BE" sz="1200" dirty="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404794C4-3516-4B63-8019-8BDB28A317A3}"/>
                </a:ext>
              </a:extLst>
            </p:cNvPr>
            <p:cNvSpPr txBox="1"/>
            <p:nvPr/>
          </p:nvSpPr>
          <p:spPr>
            <a:xfrm>
              <a:off x="3404771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496EDE5-7CAC-4EF5-A126-9D4881BCA3CA}"/>
              </a:ext>
            </a:extLst>
          </p:cNvPr>
          <p:cNvGrpSpPr/>
          <p:nvPr/>
        </p:nvGrpSpPr>
        <p:grpSpPr>
          <a:xfrm>
            <a:off x="8149920" y="2834644"/>
            <a:ext cx="3732398" cy="1537474"/>
            <a:chOff x="255308" y="2833140"/>
            <a:chExt cx="3732398" cy="1537474"/>
          </a:xfrm>
        </p:grpSpPr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4BE19552-6D1C-4A88-A494-C7F78BF7E7AD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52B6F5A9-B76A-4D20-8576-0B5C06F58A01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9158DC4-897B-45D2-91FF-70C5A453188A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B4353561-2005-4B4A-A29B-3E0256CD9D66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423" name="Group 422">
                      <a:extLst>
                        <a:ext uri="{FF2B5EF4-FFF2-40B4-BE49-F238E27FC236}">
                          <a16:creationId xmlns:a16="http://schemas.microsoft.com/office/drawing/2014/main" id="{17F92E46-DC09-40C4-A461-214FA9B3A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429" name="Group 428">
                        <a:extLst>
                          <a:ext uri="{FF2B5EF4-FFF2-40B4-BE49-F238E27FC236}">
                            <a16:creationId xmlns:a16="http://schemas.microsoft.com/office/drawing/2014/main" id="{6A090A17-E3FB-499D-9A5A-5B782C5C67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439" name="TextBox 438">
                          <a:extLst>
                            <a:ext uri="{FF2B5EF4-FFF2-40B4-BE49-F238E27FC236}">
                              <a16:creationId xmlns:a16="http://schemas.microsoft.com/office/drawing/2014/main" id="{1AB90D2F-45E6-46F0-A612-B683BF6924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440" name="Rectangle 439">
                          <a:extLst>
                            <a:ext uri="{FF2B5EF4-FFF2-40B4-BE49-F238E27FC236}">
                              <a16:creationId xmlns:a16="http://schemas.microsoft.com/office/drawing/2014/main" id="{1D1C3669-6AEF-4AAE-827F-BE99D0E34F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 dirty="0"/>
                        </a:p>
                      </p:txBody>
                    </p:sp>
                  </p:grpSp>
                  <p:grpSp>
                    <p:nvGrpSpPr>
                      <p:cNvPr id="430" name="Group 429">
                        <a:extLst>
                          <a:ext uri="{FF2B5EF4-FFF2-40B4-BE49-F238E27FC236}">
                            <a16:creationId xmlns:a16="http://schemas.microsoft.com/office/drawing/2014/main" id="{AA71D97E-4987-4532-8D3C-0311E5BF93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431" name="Group 430">
                          <a:extLst>
                            <a:ext uri="{FF2B5EF4-FFF2-40B4-BE49-F238E27FC236}">
                              <a16:creationId xmlns:a16="http://schemas.microsoft.com/office/drawing/2014/main" id="{1D9B860E-9ACB-42A6-B890-EA4DE3D3CB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433" name="Straight Connector 432">
                            <a:extLst>
                              <a:ext uri="{FF2B5EF4-FFF2-40B4-BE49-F238E27FC236}">
                                <a16:creationId xmlns:a16="http://schemas.microsoft.com/office/drawing/2014/main" id="{85B394C2-B750-40B8-89E5-3A32657B69F3}"/>
                              </a:ext>
                            </a:extLst>
                          </p:cNvPr>
                          <p:cNvCxnSpPr>
                            <a:cxnSpLocks/>
                            <a:endCxn id="438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34" name="Oval 433">
                            <a:extLst>
                              <a:ext uri="{FF2B5EF4-FFF2-40B4-BE49-F238E27FC236}">
                                <a16:creationId xmlns:a16="http://schemas.microsoft.com/office/drawing/2014/main" id="{74072AC8-8541-4DB5-93F5-563AFB9A30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5" name="Oval 434">
                            <a:extLst>
                              <a:ext uri="{FF2B5EF4-FFF2-40B4-BE49-F238E27FC236}">
                                <a16:creationId xmlns:a16="http://schemas.microsoft.com/office/drawing/2014/main" id="{6DAC52EE-2850-43FC-9B0C-4B2DA3B8CB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6" name="Oval 435">
                            <a:extLst>
                              <a:ext uri="{FF2B5EF4-FFF2-40B4-BE49-F238E27FC236}">
                                <a16:creationId xmlns:a16="http://schemas.microsoft.com/office/drawing/2014/main" id="{276AF68D-007D-4FA8-AAF2-56166A77E8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7" name="Oval 436">
                            <a:extLst>
                              <a:ext uri="{FF2B5EF4-FFF2-40B4-BE49-F238E27FC236}">
                                <a16:creationId xmlns:a16="http://schemas.microsoft.com/office/drawing/2014/main" id="{1C98DFE5-1396-40B7-AE27-E8E73149A8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8" name="Oval 437">
                            <a:extLst>
                              <a:ext uri="{FF2B5EF4-FFF2-40B4-BE49-F238E27FC236}">
                                <a16:creationId xmlns:a16="http://schemas.microsoft.com/office/drawing/2014/main" id="{9FE13FC4-428B-4672-913F-CCD079910B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32" name="TextBox 431">
                          <a:extLst>
                            <a:ext uri="{FF2B5EF4-FFF2-40B4-BE49-F238E27FC236}">
                              <a16:creationId xmlns:a16="http://schemas.microsoft.com/office/drawing/2014/main" id="{EF67D9EA-06BE-4E7C-9D74-1994549E2F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424" name="Isosceles Triangle 423">
                      <a:extLst>
                        <a:ext uri="{FF2B5EF4-FFF2-40B4-BE49-F238E27FC236}">
                          <a16:creationId xmlns:a16="http://schemas.microsoft.com/office/drawing/2014/main" id="{55A23316-7709-4D20-9DD2-61E4F5D383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9E433029-EF11-4974-B51F-799B87477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426" name="Isosceles Triangle 425">
                      <a:extLst>
                        <a:ext uri="{FF2B5EF4-FFF2-40B4-BE49-F238E27FC236}">
                          <a16:creationId xmlns:a16="http://schemas.microsoft.com/office/drawing/2014/main" id="{490CD18C-0153-4F56-9972-0894088B582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7" name="Isosceles Triangle 426">
                      <a:extLst>
                        <a:ext uri="{FF2B5EF4-FFF2-40B4-BE49-F238E27FC236}">
                          <a16:creationId xmlns:a16="http://schemas.microsoft.com/office/drawing/2014/main" id="{095719A3-E4C8-443C-AA84-6483BBB936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>
                      <a:extLst>
                        <a:ext uri="{FF2B5EF4-FFF2-40B4-BE49-F238E27FC236}">
                          <a16:creationId xmlns:a16="http://schemas.microsoft.com/office/drawing/2014/main" id="{DCFE2502-1833-4340-BCF3-CC4827CAC3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422" name="TextBox 421">
                    <a:extLst>
                      <a:ext uri="{FF2B5EF4-FFF2-40B4-BE49-F238E27FC236}">
                        <a16:creationId xmlns:a16="http://schemas.microsoft.com/office/drawing/2014/main" id="{B2EC3980-400B-47AF-B4A9-2ABD1F414128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412" name="Isosceles Triangle 411">
                  <a:extLst>
                    <a:ext uri="{FF2B5EF4-FFF2-40B4-BE49-F238E27FC236}">
                      <a16:creationId xmlns:a16="http://schemas.microsoft.com/office/drawing/2014/main" id="{0D9CD83A-C9EE-46E5-8D95-14288076A8DC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91AE9F87-3BAE-46EE-B561-DDAE4B1AF5D4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48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rgbClr val="FF0000"/>
                      </a:solidFill>
                    </a:rPr>
                    <a:t>X</a:t>
                  </a:r>
                  <a:endParaRPr lang="en-BE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4" name="Isosceles Triangle 413">
                  <a:extLst>
                    <a:ext uri="{FF2B5EF4-FFF2-40B4-BE49-F238E27FC236}">
                      <a16:creationId xmlns:a16="http://schemas.microsoft.com/office/drawing/2014/main" id="{27286E9A-C7BE-4C4E-827A-58068FF62646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Isosceles Triangle 414">
                  <a:extLst>
                    <a:ext uri="{FF2B5EF4-FFF2-40B4-BE49-F238E27FC236}">
                      <a16:creationId xmlns:a16="http://schemas.microsoft.com/office/drawing/2014/main" id="{E92664C2-EBBF-42DB-873E-813429A057EA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72F04DBF-9D81-4E6A-AE56-FA7FBFA31204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417" name="Isosceles Triangle 416">
                  <a:extLst>
                    <a:ext uri="{FF2B5EF4-FFF2-40B4-BE49-F238E27FC236}">
                      <a16:creationId xmlns:a16="http://schemas.microsoft.com/office/drawing/2014/main" id="{A8EE1D48-FF9F-48D5-821E-A178495DDF45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Isosceles Triangle 417">
                  <a:extLst>
                    <a:ext uri="{FF2B5EF4-FFF2-40B4-BE49-F238E27FC236}">
                      <a16:creationId xmlns:a16="http://schemas.microsoft.com/office/drawing/2014/main" id="{A3F63884-8293-4FB1-8787-C06C2754CB92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52109DA0-564A-4860-A5C1-BCC295C8501E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18975EDF-E4CC-4504-A527-721A579AC90D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409" name="Isosceles Triangle 408">
                <a:extLst>
                  <a:ext uri="{FF2B5EF4-FFF2-40B4-BE49-F238E27FC236}">
                    <a16:creationId xmlns:a16="http://schemas.microsoft.com/office/drawing/2014/main" id="{2E6C1F39-22FC-4F02-835E-7275E111BECF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064674F5-80AB-4A53-BCEC-740BFCD8D85F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48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FF0000"/>
                    </a:solidFill>
                  </a:rPr>
                  <a:t>X</a:t>
                </a:r>
                <a:endParaRPr lang="en-BE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02" name="Isosceles Triangle 401">
              <a:extLst>
                <a:ext uri="{FF2B5EF4-FFF2-40B4-BE49-F238E27FC236}">
                  <a16:creationId xmlns:a16="http://schemas.microsoft.com/office/drawing/2014/main" id="{CE1265B1-EC42-4C30-8415-35A4050EAFC0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3" name="Isosceles Triangle 402">
              <a:extLst>
                <a:ext uri="{FF2B5EF4-FFF2-40B4-BE49-F238E27FC236}">
                  <a16:creationId xmlns:a16="http://schemas.microsoft.com/office/drawing/2014/main" id="{1138FB1F-357D-4C57-8322-BFED33DA351B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4" name="Isosceles Triangle 403">
              <a:extLst>
                <a:ext uri="{FF2B5EF4-FFF2-40B4-BE49-F238E27FC236}">
                  <a16:creationId xmlns:a16="http://schemas.microsoft.com/office/drawing/2014/main" id="{FACA664D-EFC4-445E-B086-3F3FB39386D0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61657510-6876-4E2B-A6A6-77CB01A99CAE}"/>
                </a:ext>
              </a:extLst>
            </p:cNvPr>
            <p:cNvSpPr txBox="1"/>
            <p:nvPr/>
          </p:nvSpPr>
          <p:spPr>
            <a:xfrm>
              <a:off x="3096050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97E0F7-4176-4628-8411-4E2D0D550727}"/>
                </a:ext>
              </a:extLst>
            </p:cNvPr>
            <p:cNvSpPr txBox="1"/>
            <p:nvPr/>
          </p:nvSpPr>
          <p:spPr>
            <a:xfrm>
              <a:off x="3254038" y="3977322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8A6228AE-54F2-48EF-8A83-31A43C149527}"/>
                </a:ext>
              </a:extLst>
            </p:cNvPr>
            <p:cNvSpPr txBox="1"/>
            <p:nvPr/>
          </p:nvSpPr>
          <p:spPr>
            <a:xfrm>
              <a:off x="3404771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6C251372-54AE-459A-BB5D-D373C441D3C7}"/>
              </a:ext>
            </a:extLst>
          </p:cNvPr>
          <p:cNvSpPr/>
          <p:nvPr/>
        </p:nvSpPr>
        <p:spPr>
          <a:xfrm>
            <a:off x="4262460" y="5346684"/>
            <a:ext cx="3728795" cy="1301780"/>
          </a:xfrm>
          <a:prstGeom prst="rect">
            <a:avLst/>
          </a:prstGeom>
          <a:solidFill>
            <a:srgbClr val="DEEBF7">
              <a:alpha val="30196"/>
            </a:srgb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 dirty="0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6116C25-1FD2-4D1A-B32E-0636EACD6953}"/>
              </a:ext>
            </a:extLst>
          </p:cNvPr>
          <p:cNvGrpSpPr/>
          <p:nvPr/>
        </p:nvGrpSpPr>
        <p:grpSpPr>
          <a:xfrm>
            <a:off x="338830" y="5406442"/>
            <a:ext cx="2952717" cy="1195267"/>
            <a:chOff x="338830" y="5406442"/>
            <a:chExt cx="2952717" cy="1195267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1E7E3AFE-9377-400C-8F9A-6093D8ECD2F9}"/>
                </a:ext>
              </a:extLst>
            </p:cNvPr>
            <p:cNvGrpSpPr/>
            <p:nvPr/>
          </p:nvGrpSpPr>
          <p:grpSpPr>
            <a:xfrm>
              <a:off x="338830" y="5406442"/>
              <a:ext cx="2952717" cy="1195267"/>
              <a:chOff x="262627" y="5406442"/>
              <a:chExt cx="2952717" cy="1195267"/>
            </a:xfrm>
          </p:grpSpPr>
          <p:pic>
            <p:nvPicPr>
              <p:cNvPr id="445" name="Picture 444" descr="Diagram&#10;&#10;Description automatically generated">
                <a:extLst>
                  <a:ext uri="{FF2B5EF4-FFF2-40B4-BE49-F238E27FC236}">
                    <a16:creationId xmlns:a16="http://schemas.microsoft.com/office/drawing/2014/main" id="{5F3C02D8-6F3F-4B80-88CD-2995BEC371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58" t="75439" r="63777" b="7566"/>
              <a:stretch/>
            </p:blipFill>
            <p:spPr>
              <a:xfrm>
                <a:off x="2148791" y="5406442"/>
                <a:ext cx="1066553" cy="949907"/>
              </a:xfrm>
              <a:prstGeom prst="rect">
                <a:avLst/>
              </a:prstGeom>
            </p:spPr>
          </p:pic>
          <p:pic>
            <p:nvPicPr>
              <p:cNvPr id="446" name="Picture 445" descr="Diagram&#10;&#10;Description automatically generated">
                <a:extLst>
                  <a:ext uri="{FF2B5EF4-FFF2-40B4-BE49-F238E27FC236}">
                    <a16:creationId xmlns:a16="http://schemas.microsoft.com/office/drawing/2014/main" id="{14C4DD16-5768-4801-9B60-FD587C3D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9" t="78421" r="81356" b="8131"/>
              <a:stretch/>
            </p:blipFill>
            <p:spPr>
              <a:xfrm>
                <a:off x="262627" y="5406443"/>
                <a:ext cx="1422294" cy="949907"/>
              </a:xfrm>
              <a:prstGeom prst="rect">
                <a:avLst/>
              </a:prstGeom>
            </p:spPr>
          </p:pic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5D534CA8-B9D1-4FD0-AE67-646EA69104B1}"/>
                  </a:ext>
                </a:extLst>
              </p:cNvPr>
              <p:cNvSpPr txBox="1"/>
              <p:nvPr/>
            </p:nvSpPr>
            <p:spPr>
              <a:xfrm>
                <a:off x="362659" y="6324710"/>
                <a:ext cx="1520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Asparagine (N)</a:t>
                </a:r>
                <a:endParaRPr lang="en-BE" sz="1200" dirty="0"/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5B6C2456-0E37-4211-9990-D49CFA7C14C8}"/>
                  </a:ext>
                </a:extLst>
              </p:cNvPr>
              <p:cNvSpPr txBox="1"/>
              <p:nvPr/>
            </p:nvSpPr>
            <p:spPr>
              <a:xfrm>
                <a:off x="2041060" y="6324710"/>
                <a:ext cx="11187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Glutamine (Q)</a:t>
                </a:r>
                <a:endParaRPr lang="en-BE" sz="1200" dirty="0"/>
              </a:p>
            </p:txBody>
          </p:sp>
        </p:grp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747D1966-4C5B-45B6-9969-F3F87CABFC83}"/>
                </a:ext>
              </a:extLst>
            </p:cNvPr>
            <p:cNvSpPr txBox="1"/>
            <p:nvPr/>
          </p:nvSpPr>
          <p:spPr>
            <a:xfrm>
              <a:off x="1790268" y="5790119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and</a:t>
              </a:r>
              <a:endParaRPr lang="en-BE" sz="1200" dirty="0"/>
            </a:p>
          </p:txBody>
        </p:sp>
      </p:grpSp>
      <p:pic>
        <p:nvPicPr>
          <p:cNvPr id="457" name="Picture 456" descr="Diagram&#10;&#10;Description automatically generated">
            <a:extLst>
              <a:ext uri="{FF2B5EF4-FFF2-40B4-BE49-F238E27FC236}">
                <a16:creationId xmlns:a16="http://schemas.microsoft.com/office/drawing/2014/main" id="{78D399CC-1C32-45BC-8B7F-2C038F900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1" t="70570" r="24590" b="8004"/>
          <a:stretch/>
        </p:blipFill>
        <p:spPr>
          <a:xfrm>
            <a:off x="10709799" y="5313589"/>
            <a:ext cx="902516" cy="1043654"/>
          </a:xfrm>
          <a:prstGeom prst="rect">
            <a:avLst/>
          </a:prstGeom>
        </p:spPr>
      </p:pic>
      <p:sp>
        <p:nvSpPr>
          <p:cNvPr id="458" name="TextBox 457">
            <a:extLst>
              <a:ext uri="{FF2B5EF4-FFF2-40B4-BE49-F238E27FC236}">
                <a16:creationId xmlns:a16="http://schemas.microsoft.com/office/drawing/2014/main" id="{2D3D6B8C-CF9F-4FC8-A08E-D676B5A81F30}"/>
              </a:ext>
            </a:extLst>
          </p:cNvPr>
          <p:cNvSpPr txBox="1"/>
          <p:nvPr/>
        </p:nvSpPr>
        <p:spPr>
          <a:xfrm>
            <a:off x="10775054" y="6302318"/>
            <a:ext cx="77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Lysine (K)</a:t>
            </a:r>
            <a:endParaRPr lang="en-BE" sz="1200" dirty="0"/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FFF99D34-2FAB-43F4-A8C6-8EEDCA3D0B7A}"/>
              </a:ext>
            </a:extLst>
          </p:cNvPr>
          <p:cNvGrpSpPr/>
          <p:nvPr/>
        </p:nvGrpSpPr>
        <p:grpSpPr>
          <a:xfrm>
            <a:off x="10333431" y="5070234"/>
            <a:ext cx="1828755" cy="1850173"/>
            <a:chOff x="10333431" y="5070234"/>
            <a:chExt cx="1828755" cy="1850173"/>
          </a:xfrm>
        </p:grpSpPr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7C330DCC-48B6-4DA0-BAEC-48B76AE63134}"/>
                </a:ext>
              </a:extLst>
            </p:cNvPr>
            <p:cNvSpPr/>
            <p:nvPr/>
          </p:nvSpPr>
          <p:spPr>
            <a:xfrm>
              <a:off x="10333431" y="5313589"/>
              <a:ext cx="1599659" cy="1335796"/>
            </a:xfrm>
            <a:prstGeom prst="rect">
              <a:avLst/>
            </a:prstGeom>
            <a:solidFill>
              <a:srgbClr val="DEEBF7">
                <a:alpha val="3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 dirty="0"/>
            </a:p>
          </p:txBody>
        </p:sp>
        <p:sp>
          <p:nvSpPr>
            <p:cNvPr id="460" name="Multiplication Sign 459">
              <a:extLst>
                <a:ext uri="{FF2B5EF4-FFF2-40B4-BE49-F238E27FC236}">
                  <a16:creationId xmlns:a16="http://schemas.microsoft.com/office/drawing/2014/main" id="{3C7A3146-37B7-46FF-B41C-C4B1BE2F6DD6}"/>
                </a:ext>
              </a:extLst>
            </p:cNvPr>
            <p:cNvSpPr/>
            <p:nvPr/>
          </p:nvSpPr>
          <p:spPr>
            <a:xfrm>
              <a:off x="10347014" y="5070234"/>
              <a:ext cx="1815172" cy="1850173"/>
            </a:xfrm>
            <a:prstGeom prst="mathMultiply">
              <a:avLst>
                <a:gd name="adj1" fmla="val 148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16FB325-1696-4178-89E4-B36CC4126FF7}"/>
              </a:ext>
            </a:extLst>
          </p:cNvPr>
          <p:cNvSpPr txBox="1"/>
          <p:nvPr/>
        </p:nvSpPr>
        <p:spPr>
          <a:xfrm>
            <a:off x="7850843" y="1363394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[E1.]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F7E85D51-9228-4996-8F38-5A941BAF58D0}"/>
              </a:ext>
            </a:extLst>
          </p:cNvPr>
          <p:cNvSpPr txBox="1"/>
          <p:nvPr/>
        </p:nvSpPr>
        <p:spPr>
          <a:xfrm>
            <a:off x="7850843" y="1711119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[E2.]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7A7D4FA-9274-48F3-8822-F86BA0D9B62E}"/>
              </a:ext>
            </a:extLst>
          </p:cNvPr>
          <p:cNvSpPr/>
          <p:nvPr/>
        </p:nvSpPr>
        <p:spPr>
          <a:xfrm>
            <a:off x="264271" y="5345730"/>
            <a:ext cx="3728795" cy="1301780"/>
          </a:xfrm>
          <a:prstGeom prst="rect">
            <a:avLst/>
          </a:prstGeom>
          <a:solidFill>
            <a:srgbClr val="DEEBF7">
              <a:alpha val="30196"/>
            </a:srgb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1A7A0-06D3-4455-B8DB-567686CF3CD6}"/>
              </a:ext>
            </a:extLst>
          </p:cNvPr>
          <p:cNvGrpSpPr/>
          <p:nvPr/>
        </p:nvGrpSpPr>
        <p:grpSpPr>
          <a:xfrm>
            <a:off x="8276890" y="5070234"/>
            <a:ext cx="1911550" cy="1850173"/>
            <a:chOff x="8276890" y="5070234"/>
            <a:chExt cx="1911550" cy="1850173"/>
          </a:xfrm>
        </p:grpSpPr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0C963FB-EB1C-4076-8BE0-FCDB6B562284}"/>
                </a:ext>
              </a:extLst>
            </p:cNvPr>
            <p:cNvSpPr/>
            <p:nvPr/>
          </p:nvSpPr>
          <p:spPr>
            <a:xfrm>
              <a:off x="8276890" y="5325367"/>
              <a:ext cx="1817079" cy="1301780"/>
            </a:xfrm>
            <a:prstGeom prst="rect">
              <a:avLst/>
            </a:prstGeom>
            <a:solidFill>
              <a:srgbClr val="DEEBF7">
                <a:alpha val="3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 dirty="0"/>
            </a:p>
          </p:txBody>
        </p:sp>
        <p:sp>
          <p:nvSpPr>
            <p:cNvPr id="207" name="Multiplication Sign 206">
              <a:extLst>
                <a:ext uri="{FF2B5EF4-FFF2-40B4-BE49-F238E27FC236}">
                  <a16:creationId xmlns:a16="http://schemas.microsoft.com/office/drawing/2014/main" id="{AE8C8B92-4F70-46F2-8F24-52D4D967AF50}"/>
                </a:ext>
              </a:extLst>
            </p:cNvPr>
            <p:cNvSpPr/>
            <p:nvPr/>
          </p:nvSpPr>
          <p:spPr>
            <a:xfrm>
              <a:off x="8373268" y="5070234"/>
              <a:ext cx="1815172" cy="1850173"/>
            </a:xfrm>
            <a:prstGeom prst="mathMultiply">
              <a:avLst>
                <a:gd name="adj1" fmla="val 148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37779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5C52BC-19AA-42D6-B675-300DAA531CC8}"/>
              </a:ext>
            </a:extLst>
          </p:cNvPr>
          <p:cNvSpPr txBox="1"/>
          <p:nvPr/>
        </p:nvSpPr>
        <p:spPr>
          <a:xfrm>
            <a:off x="3250201" y="1720338"/>
            <a:ext cx="53603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vert="horz" wrap="square">
            <a:spAutoFit/>
          </a:bodyPr>
          <a:lstStyle/>
          <a:p>
            <a:pPr algn="ctr"/>
            <a:r>
              <a:rPr lang="en-GB" sz="1200" dirty="0"/>
              <a:t>X = mimetic</a:t>
            </a:r>
            <a:endParaRPr lang="en-B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36B3D-88B1-4D45-B7D3-4C777AFE33ED}"/>
              </a:ext>
            </a:extLst>
          </p:cNvPr>
          <p:cNvSpPr txBox="1"/>
          <p:nvPr/>
        </p:nvSpPr>
        <p:spPr>
          <a:xfrm>
            <a:off x="3238579" y="1372754"/>
            <a:ext cx="53506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vert="horz" wrap="square">
            <a:spAutoFit/>
          </a:bodyPr>
          <a:lstStyle/>
          <a:p>
            <a:pPr algn="ctr"/>
            <a:r>
              <a:rPr lang="en-GB" sz="1200" dirty="0"/>
              <a:t>X = mutant</a:t>
            </a:r>
            <a:endParaRPr lang="en-BE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A80C7-372B-4A0F-A7C9-97D2961DD0E9}"/>
              </a:ext>
            </a:extLst>
          </p:cNvPr>
          <p:cNvSpPr/>
          <p:nvPr/>
        </p:nvSpPr>
        <p:spPr>
          <a:xfrm>
            <a:off x="1525908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Single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E2369B9-DADE-4A89-A902-270D4D2293CD}"/>
              </a:ext>
            </a:extLst>
          </p:cNvPr>
          <p:cNvGrpSpPr/>
          <p:nvPr/>
        </p:nvGrpSpPr>
        <p:grpSpPr>
          <a:xfrm>
            <a:off x="4302374" y="166588"/>
            <a:ext cx="3732398" cy="1094134"/>
            <a:chOff x="4302374" y="939474"/>
            <a:chExt cx="3732398" cy="1094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DD973D-C19E-4322-ADD4-11D0A254D353}"/>
                </a:ext>
              </a:extLst>
            </p:cNvPr>
            <p:cNvGrpSpPr/>
            <p:nvPr/>
          </p:nvGrpSpPr>
          <p:grpSpPr>
            <a:xfrm>
              <a:off x="4302374" y="939474"/>
              <a:ext cx="3732398" cy="1094134"/>
              <a:chOff x="3150714" y="824816"/>
              <a:chExt cx="3732398" cy="1094134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C5433B5-B5D1-443C-98BF-97C458ED85B3}"/>
                  </a:ext>
                </a:extLst>
              </p:cNvPr>
              <p:cNvGrpSpPr/>
              <p:nvPr/>
            </p:nvGrpSpPr>
            <p:grpSpPr>
              <a:xfrm>
                <a:off x="3150714" y="824816"/>
                <a:ext cx="3732398" cy="1094134"/>
                <a:chOff x="3150714" y="824816"/>
                <a:chExt cx="3732398" cy="1094134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35C433B4-5E3F-450C-A795-2ACE5FA195FA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094134"/>
                  <a:chOff x="7822919" y="378177"/>
                  <a:chExt cx="5883566" cy="1363795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B37D8E59-6326-4608-9E00-840E4963E973}"/>
                      </a:ext>
                    </a:extLst>
                  </p:cNvPr>
                  <p:cNvGrpSpPr/>
                  <p:nvPr/>
                </p:nvGrpSpPr>
                <p:grpSpPr>
                  <a:xfrm>
                    <a:off x="7822919" y="378177"/>
                    <a:ext cx="5883566" cy="1363795"/>
                    <a:chOff x="10666879" y="44058"/>
                    <a:chExt cx="5883566" cy="1363795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B3DAEA70-CABF-4331-B92D-163759CE12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66879" y="44058"/>
                      <a:ext cx="5883566" cy="1363795"/>
                      <a:chOff x="10651830" y="4636651"/>
                      <a:chExt cx="5883566" cy="1363795"/>
                    </a:xfrm>
                  </p:grpSpPr>
                  <p:sp>
                    <p:nvSpPr>
                      <p:cNvPr id="133" name="Rectangle 132">
                        <a:extLst>
                          <a:ext uri="{FF2B5EF4-FFF2-40B4-BE49-F238E27FC236}">
                            <a16:creationId xmlns:a16="http://schemas.microsoft.com/office/drawing/2014/main" id="{04FC8D77-728B-4FD5-9B2C-D2DA2DF7F9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57510" y="4636651"/>
                        <a:ext cx="5877886" cy="136379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175">
                        <a:solidFill>
                          <a:schemeClr val="bg1">
                            <a:lumMod val="50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sz="1200" dirty="0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55C14875-B42F-45A6-B2DA-18E3A21348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1830" y="4690184"/>
                        <a:ext cx="5877885" cy="3452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b="1" dirty="0"/>
                          <a:t>Wild type </a:t>
                        </a:r>
                        <a:r>
                          <a:rPr lang="en-GB" sz="1200" dirty="0"/>
                          <a:t>background</a:t>
                        </a:r>
                        <a:endParaRPr lang="en-BE" sz="1200" b="1" dirty="0"/>
                      </a:p>
                    </p:txBody>
                  </p:sp>
                </p:grp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82B9AB1D-0008-4FE6-A841-E97CE6C111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13581" y="523737"/>
                      <a:ext cx="5565743" cy="739898"/>
                      <a:chOff x="7739008" y="1089681"/>
                      <a:chExt cx="5565743" cy="739898"/>
                    </a:xfrm>
                  </p:grpSpPr>
                  <p:grpSp>
                    <p:nvGrpSpPr>
                      <p:cNvPr id="124" name="Group 123">
                        <a:extLst>
                          <a:ext uri="{FF2B5EF4-FFF2-40B4-BE49-F238E27FC236}">
                            <a16:creationId xmlns:a16="http://schemas.microsoft.com/office/drawing/2014/main" id="{A8A00EE8-EA66-426C-86B7-A027D6F242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39008" y="1664951"/>
                        <a:ext cx="5565743" cy="164628"/>
                        <a:chOff x="5773651" y="2142620"/>
                        <a:chExt cx="5565743" cy="164628"/>
                      </a:xfrm>
                    </p:grpSpPr>
                    <p:cxnSp>
                      <p:nvCxnSpPr>
                        <p:cNvPr id="126" name="Straight Connector 125">
                          <a:extLst>
                            <a:ext uri="{FF2B5EF4-FFF2-40B4-BE49-F238E27FC236}">
                              <a16:creationId xmlns:a16="http://schemas.microsoft.com/office/drawing/2014/main" id="{3F9C621A-FF20-4E1D-B625-45C5A3B1D307}"/>
                            </a:ext>
                          </a:extLst>
                        </p:cNvPr>
                        <p:cNvCxnSpPr>
                          <a:cxnSpLocks/>
                          <a:endCxn id="131" idx="2"/>
                        </p:cNvCxnSpPr>
                        <p:nvPr/>
                      </p:nvCxnSpPr>
                      <p:spPr>
                        <a:xfrm flipV="1">
                          <a:off x="5796172" y="2211663"/>
                          <a:ext cx="5392312" cy="16330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7" name="Oval 126">
                          <a:extLst>
                            <a:ext uri="{FF2B5EF4-FFF2-40B4-BE49-F238E27FC236}">
                              <a16:creationId xmlns:a16="http://schemas.microsoft.com/office/drawing/2014/main" id="{4E790661-9DB2-45A4-9101-F85DFBEFDE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87095" y="2161869"/>
                          <a:ext cx="150909" cy="13808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8" name="Oval 127">
                          <a:extLst>
                            <a:ext uri="{FF2B5EF4-FFF2-40B4-BE49-F238E27FC236}">
                              <a16:creationId xmlns:a16="http://schemas.microsoft.com/office/drawing/2014/main" id="{90AB4141-650A-41D8-9A49-E469C698E1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30374" y="2158499"/>
                          <a:ext cx="150909" cy="13808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9" name="Oval 128">
                          <a:extLst>
                            <a:ext uri="{FF2B5EF4-FFF2-40B4-BE49-F238E27FC236}">
                              <a16:creationId xmlns:a16="http://schemas.microsoft.com/office/drawing/2014/main" id="{694A55AA-BEF9-4673-B5B6-B0871A5EBE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73651" y="2169162"/>
                          <a:ext cx="150909" cy="13808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0" name="Oval 129">
                          <a:extLst>
                            <a:ext uri="{FF2B5EF4-FFF2-40B4-BE49-F238E27FC236}">
                              <a16:creationId xmlns:a16="http://schemas.microsoft.com/office/drawing/2014/main" id="{C98F0AA8-DF35-4E9F-A2B1-8B5E69FFC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31761" y="2142620"/>
                          <a:ext cx="150909" cy="138087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1" name="Oval 130">
                          <a:extLst>
                            <a:ext uri="{FF2B5EF4-FFF2-40B4-BE49-F238E27FC236}">
                              <a16:creationId xmlns:a16="http://schemas.microsoft.com/office/drawing/2014/main" id="{6224BB3D-3C64-4D97-B562-DCB37455E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88485" y="2142620"/>
                          <a:ext cx="150909" cy="138085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E14E7CF9-7659-4FC0-9478-3BFA8B36D5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6809" y="1089681"/>
                        <a:ext cx="566531" cy="3452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1200" dirty="0"/>
                          <a:t>SQ</a:t>
                        </a:r>
                        <a:endParaRPr lang="en-BE" sz="1200" dirty="0"/>
                      </a:p>
                    </p:txBody>
                  </p:sp>
                </p:grpSp>
              </p:grpSp>
              <p:sp>
                <p:nvSpPr>
                  <p:cNvPr id="117" name="Isosceles Triangle 116">
                    <a:extLst>
                      <a:ext uri="{FF2B5EF4-FFF2-40B4-BE49-F238E27FC236}">
                        <a16:creationId xmlns:a16="http://schemas.microsoft.com/office/drawing/2014/main" id="{7AE28521-EE5E-4FA0-9AE7-E709B7646E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40347" y="1224432"/>
                    <a:ext cx="57151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E6E199B1-146D-44B5-8AA6-0D96046DC7BC}"/>
                      </a:ext>
                    </a:extLst>
                  </p:cNvPr>
                  <p:cNvSpPr txBox="1"/>
                  <p:nvPr/>
                </p:nvSpPr>
                <p:spPr>
                  <a:xfrm>
                    <a:off x="9474754" y="857856"/>
                    <a:ext cx="402281" cy="3452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S</a:t>
                    </a:r>
                    <a:endParaRPr lang="en-BE" sz="1200" dirty="0"/>
                  </a:p>
                </p:txBody>
              </p:sp>
              <p:sp>
                <p:nvSpPr>
                  <p:cNvPr id="119" name="Isosceles Triangle 118">
                    <a:extLst>
                      <a:ext uri="{FF2B5EF4-FFF2-40B4-BE49-F238E27FC236}">
                        <a16:creationId xmlns:a16="http://schemas.microsoft.com/office/drawing/2014/main" id="{60FCA970-2D8A-4574-B1E6-B8A6818EF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802971" y="1222654"/>
                    <a:ext cx="45719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Isosceles Triangle 119">
                    <a:extLst>
                      <a:ext uri="{FF2B5EF4-FFF2-40B4-BE49-F238E27FC236}">
                        <a16:creationId xmlns:a16="http://schemas.microsoft.com/office/drawing/2014/main" id="{39473125-5743-4068-B28D-1AE6EAD5C7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49641" y="1222654"/>
                    <a:ext cx="45719" cy="242519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625BD09-CF32-4C60-B65D-B36CD7EE3F7B}"/>
                      </a:ext>
                    </a:extLst>
                  </p:cNvPr>
                  <p:cNvSpPr txBox="1"/>
                  <p:nvPr/>
                </p:nvSpPr>
                <p:spPr>
                  <a:xfrm>
                    <a:off x="9629535" y="858886"/>
                    <a:ext cx="409864" cy="3452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T</a:t>
                    </a:r>
                    <a:endParaRPr lang="en-BE" sz="1200" dirty="0"/>
                  </a:p>
                </p:txBody>
              </p: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B7786AB-C0AB-40E3-82CD-D64B1136B285}"/>
                    </a:ext>
                  </a:extLst>
                </p:cNvPr>
                <p:cNvSpPr txBox="1"/>
                <p:nvPr/>
              </p:nvSpPr>
              <p:spPr>
                <a:xfrm>
                  <a:off x="4394397" y="1209649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Y</a:t>
                  </a:r>
                  <a:endParaRPr lang="en-BE" sz="1200" dirty="0"/>
                </a:p>
              </p:txBody>
            </p:sp>
          </p:grp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6F6E2E33-70D5-4992-A12C-6940173BA68B}"/>
                  </a:ext>
                </a:extLst>
              </p:cNvPr>
              <p:cNvSpPr/>
              <p:nvPr/>
            </p:nvSpPr>
            <p:spPr>
              <a:xfrm rot="10800000">
                <a:off x="5448356" y="1497774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3AEDF8E-A077-419C-A84A-27E6A8D78FFB}"/>
                  </a:ext>
                </a:extLst>
              </p:cNvPr>
              <p:cNvSpPr txBox="1"/>
              <p:nvPr/>
            </p:nvSpPr>
            <p:spPr>
              <a:xfrm>
                <a:off x="5339663" y="1220230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CD582607-BB0F-43DA-95FD-0412BF371814}"/>
                  </a:ext>
                </a:extLst>
              </p:cNvPr>
              <p:cNvSpPr/>
              <p:nvPr/>
            </p:nvSpPr>
            <p:spPr>
              <a:xfrm rot="10800000">
                <a:off x="5256332" y="1502316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Isosceles Triangle 107">
                <a:extLst>
                  <a:ext uri="{FF2B5EF4-FFF2-40B4-BE49-F238E27FC236}">
                    <a16:creationId xmlns:a16="http://schemas.microsoft.com/office/drawing/2014/main" id="{C6C3860B-B430-4461-B98F-7F5938B5E435}"/>
                  </a:ext>
                </a:extLst>
              </p:cNvPr>
              <p:cNvSpPr/>
              <p:nvPr/>
            </p:nvSpPr>
            <p:spPr>
              <a:xfrm rot="10800000">
                <a:off x="3611385" y="1507368"/>
                <a:ext cx="36255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AFEEE57-C16F-43A3-8976-A2A184275AFB}"/>
                  </a:ext>
                </a:extLst>
              </p:cNvPr>
              <p:cNvSpPr txBox="1"/>
              <p:nvPr/>
            </p:nvSpPr>
            <p:spPr>
              <a:xfrm>
                <a:off x="3506337" y="1213275"/>
                <a:ext cx="2551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S</a:t>
                </a:r>
                <a:endParaRPr lang="en-BE" sz="1200" u="sng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5FC6B2B2-8900-4032-A133-9FF70BE1B448}"/>
                  </a:ext>
                </a:extLst>
              </p:cNvPr>
              <p:cNvSpPr/>
              <p:nvPr/>
            </p:nvSpPr>
            <p:spPr>
              <a:xfrm rot="10800000">
                <a:off x="3714550" y="1505942"/>
                <a:ext cx="29003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EE8CFF48-32E7-4776-B7E3-91914103CFF7}"/>
                  </a:ext>
                </a:extLst>
              </p:cNvPr>
              <p:cNvSpPr/>
              <p:nvPr/>
            </p:nvSpPr>
            <p:spPr>
              <a:xfrm rot="10800000">
                <a:off x="3807594" y="1505942"/>
                <a:ext cx="29003" cy="1945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AA550D1-2724-4A04-A476-563D81B92254}"/>
                  </a:ext>
                </a:extLst>
              </p:cNvPr>
              <p:cNvSpPr txBox="1"/>
              <p:nvPr/>
            </p:nvSpPr>
            <p:spPr>
              <a:xfrm>
                <a:off x="3601240" y="1213275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T</a:t>
                </a:r>
                <a:endParaRPr lang="en-BE" sz="1200" u="sng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AEC703B-A0F9-4FD3-B23B-9015673AADA2}"/>
                  </a:ext>
                </a:extLst>
              </p:cNvPr>
              <p:cNvSpPr txBox="1"/>
              <p:nvPr/>
            </p:nvSpPr>
            <p:spPr>
              <a:xfrm>
                <a:off x="3702134" y="1213275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u="sng" dirty="0"/>
                  <a:t>Y</a:t>
                </a:r>
                <a:endParaRPr lang="en-BE" sz="1200" u="sng" dirty="0"/>
              </a:p>
            </p:txBody>
          </p:sp>
        </p:grpSp>
        <p:sp>
          <p:nvSpPr>
            <p:cNvPr id="204" name="Isosceles Triangle 203">
              <a:extLst>
                <a:ext uri="{FF2B5EF4-FFF2-40B4-BE49-F238E27FC236}">
                  <a16:creationId xmlns:a16="http://schemas.microsoft.com/office/drawing/2014/main" id="{487D34E6-04FC-42A2-A3AD-FA6CAE37101E}"/>
                </a:ext>
              </a:extLst>
            </p:cNvPr>
            <p:cNvSpPr/>
            <p:nvPr/>
          </p:nvSpPr>
          <p:spPr>
            <a:xfrm rot="10800000">
              <a:off x="6755785" y="1612432"/>
              <a:ext cx="36255" cy="194566"/>
            </a:xfrm>
            <a:prstGeom prst="triangl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BF728C1-CC11-4C63-A4FE-10B787CD6D4C}"/>
                </a:ext>
              </a:extLst>
            </p:cNvPr>
            <p:cNvSpPr txBox="1"/>
            <p:nvPr/>
          </p:nvSpPr>
          <p:spPr>
            <a:xfrm>
              <a:off x="6647092" y="1334888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T</a:t>
              </a:r>
              <a:endParaRPr lang="en-BE" sz="1200" dirty="0"/>
            </a:p>
          </p:txBody>
        </p: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A7DC22A-857E-4784-8970-00F11EB1425C}"/>
              </a:ext>
            </a:extLst>
          </p:cNvPr>
          <p:cNvSpPr/>
          <p:nvPr/>
        </p:nvSpPr>
        <p:spPr>
          <a:xfrm>
            <a:off x="5533060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Combinatorial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FCB68C9-A6DE-4E70-A486-BACAB0CED2E1}"/>
              </a:ext>
            </a:extLst>
          </p:cNvPr>
          <p:cNvSpPr/>
          <p:nvPr/>
        </p:nvSpPr>
        <p:spPr>
          <a:xfrm>
            <a:off x="9538870" y="2597896"/>
            <a:ext cx="1158424" cy="1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Full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8D55FE6-5AC4-44BC-B372-0C13520290D5}"/>
              </a:ext>
            </a:extLst>
          </p:cNvPr>
          <p:cNvGrpSpPr/>
          <p:nvPr/>
        </p:nvGrpSpPr>
        <p:grpSpPr>
          <a:xfrm>
            <a:off x="2776179" y="2090058"/>
            <a:ext cx="6638166" cy="507838"/>
            <a:chOff x="2776179" y="2797629"/>
            <a:chExt cx="6638166" cy="507838"/>
          </a:xfrm>
        </p:grpSpPr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545CD846-A8D3-4F71-8956-88BF3653AEF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0" cy="3922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AFC54228-30CF-408A-AD34-183CD35082FD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3337475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0DAC5D9-CE00-4E32-AA38-73AF24AB0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6179" y="2797629"/>
              <a:ext cx="3300690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A575AD3F-B8DD-4361-AC87-5FF881778B47}"/>
              </a:ext>
            </a:extLst>
          </p:cNvPr>
          <p:cNvGrpSpPr/>
          <p:nvPr/>
        </p:nvGrpSpPr>
        <p:grpSpPr>
          <a:xfrm flipV="1">
            <a:off x="2772087" y="4456964"/>
            <a:ext cx="6638166" cy="507838"/>
            <a:chOff x="2776179" y="2797629"/>
            <a:chExt cx="6638166" cy="507838"/>
          </a:xfrm>
        </p:grpSpPr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BA9A8F7-97B6-44DC-8CC8-803D73332BFE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0" cy="3922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FB1ADC1-F59B-45AA-96B1-D946F56ABCB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0" y="2797629"/>
              <a:ext cx="3337475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7A03ADCC-76E8-4968-949D-305E8292E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6179" y="2797629"/>
              <a:ext cx="3300690" cy="5078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20AED7D-57CA-4581-A604-B87690853A25}"/>
              </a:ext>
            </a:extLst>
          </p:cNvPr>
          <p:cNvSpPr/>
          <p:nvPr/>
        </p:nvSpPr>
        <p:spPr>
          <a:xfrm>
            <a:off x="4256970" y="5108319"/>
            <a:ext cx="1158424" cy="141961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0%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5D1FCB-A451-493A-ABBE-B0359BE06C21}"/>
              </a:ext>
            </a:extLst>
          </p:cNvPr>
          <p:cNvSpPr/>
          <p:nvPr/>
        </p:nvSpPr>
        <p:spPr>
          <a:xfrm>
            <a:off x="6828815" y="5118206"/>
            <a:ext cx="1158424" cy="141961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100%</a:t>
            </a:r>
            <a:endParaRPr lang="en-BE" sz="1200" dirty="0">
              <a:solidFill>
                <a:schemeClr val="tx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4858B67F-2126-427F-86B4-9F238A2593BE}"/>
              </a:ext>
            </a:extLst>
          </p:cNvPr>
          <p:cNvSpPr/>
          <p:nvPr/>
        </p:nvSpPr>
        <p:spPr>
          <a:xfrm>
            <a:off x="5540891" y="5102847"/>
            <a:ext cx="1158424" cy="141961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50%</a:t>
            </a:r>
            <a:endParaRPr lang="en-BE" sz="1200" dirty="0">
              <a:solidFill>
                <a:schemeClr val="tx1"/>
              </a:solidFill>
            </a:endParaRP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C809280-31BD-4319-8E7C-50C19AD928AE}"/>
              </a:ext>
            </a:extLst>
          </p:cNvPr>
          <p:cNvGrpSpPr/>
          <p:nvPr/>
        </p:nvGrpSpPr>
        <p:grpSpPr>
          <a:xfrm>
            <a:off x="255308" y="2833140"/>
            <a:ext cx="3732398" cy="1537474"/>
            <a:chOff x="255308" y="2833140"/>
            <a:chExt cx="3732398" cy="153747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0EB493F-4A35-492E-B7FD-07652AB88A73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C041BE11-1984-48C8-981D-3361590D94F4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A192E49E-8A80-44E3-AFE5-D18BFFF47756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223" name="Group 222">
                    <a:extLst>
                      <a:ext uri="{FF2B5EF4-FFF2-40B4-BE49-F238E27FC236}">
                        <a16:creationId xmlns:a16="http://schemas.microsoft.com/office/drawing/2014/main" id="{75FD8810-0B20-480D-99C8-041BEF210A27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225" name="Group 224">
                      <a:extLst>
                        <a:ext uri="{FF2B5EF4-FFF2-40B4-BE49-F238E27FC236}">
                          <a16:creationId xmlns:a16="http://schemas.microsoft.com/office/drawing/2014/main" id="{744C48FF-B49D-4562-8265-8B5747E1BB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231" name="Group 230">
                        <a:extLst>
                          <a:ext uri="{FF2B5EF4-FFF2-40B4-BE49-F238E27FC236}">
                            <a16:creationId xmlns:a16="http://schemas.microsoft.com/office/drawing/2014/main" id="{05FDC2B3-7E2F-4DC1-BE51-4C530C6DE5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241" name="TextBox 240">
                          <a:extLst>
                            <a:ext uri="{FF2B5EF4-FFF2-40B4-BE49-F238E27FC236}">
                              <a16:creationId xmlns:a16="http://schemas.microsoft.com/office/drawing/2014/main" id="{4588C834-0BB8-424B-975D-15EF30660BC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242" name="Rectangle 241">
                          <a:extLst>
                            <a:ext uri="{FF2B5EF4-FFF2-40B4-BE49-F238E27FC236}">
                              <a16:creationId xmlns:a16="http://schemas.microsoft.com/office/drawing/2014/main" id="{52F3B6B8-C79C-4351-A5FE-C79FBF8BE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/>
                        </a:p>
                      </p:txBody>
                    </p:sp>
                  </p:grpSp>
                  <p:grpSp>
                    <p:nvGrpSpPr>
                      <p:cNvPr id="232" name="Group 231">
                        <a:extLst>
                          <a:ext uri="{FF2B5EF4-FFF2-40B4-BE49-F238E27FC236}">
                            <a16:creationId xmlns:a16="http://schemas.microsoft.com/office/drawing/2014/main" id="{6012384C-4506-4FB2-9905-D0F7B6DA2A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6B69BAEE-A6EC-492E-BD9F-4F15FDE4A1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235" name="Straight Connector 234">
                            <a:extLst>
                              <a:ext uri="{FF2B5EF4-FFF2-40B4-BE49-F238E27FC236}">
                                <a16:creationId xmlns:a16="http://schemas.microsoft.com/office/drawing/2014/main" id="{38643B56-C261-43B5-A9AC-41F0C39F3E6C}"/>
                              </a:ext>
                            </a:extLst>
                          </p:cNvPr>
                          <p:cNvCxnSpPr>
                            <a:cxnSpLocks/>
                            <a:endCxn id="240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36" name="Oval 235">
                            <a:extLst>
                              <a:ext uri="{FF2B5EF4-FFF2-40B4-BE49-F238E27FC236}">
                                <a16:creationId xmlns:a16="http://schemas.microsoft.com/office/drawing/2014/main" id="{9CD4D31B-2AE7-4631-B8E5-34F343483CB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7" name="Oval 236">
                            <a:extLst>
                              <a:ext uri="{FF2B5EF4-FFF2-40B4-BE49-F238E27FC236}">
                                <a16:creationId xmlns:a16="http://schemas.microsoft.com/office/drawing/2014/main" id="{83DD8809-ABD9-4920-8C0D-B926B67028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8" name="Oval 237">
                            <a:extLst>
                              <a:ext uri="{FF2B5EF4-FFF2-40B4-BE49-F238E27FC236}">
                                <a16:creationId xmlns:a16="http://schemas.microsoft.com/office/drawing/2014/main" id="{DF3606C4-6BC9-481A-8330-2A92DCCC7E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Oval 238">
                            <a:extLst>
                              <a:ext uri="{FF2B5EF4-FFF2-40B4-BE49-F238E27FC236}">
                                <a16:creationId xmlns:a16="http://schemas.microsoft.com/office/drawing/2014/main" id="{3536005F-8D0B-41F7-98C4-758E0E6D8A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" name="Oval 239">
                            <a:extLst>
                              <a:ext uri="{FF2B5EF4-FFF2-40B4-BE49-F238E27FC236}">
                                <a16:creationId xmlns:a16="http://schemas.microsoft.com/office/drawing/2014/main" id="{0D5B5112-BE83-4353-9E76-1C08D807A2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34" name="TextBox 233">
                          <a:extLst>
                            <a:ext uri="{FF2B5EF4-FFF2-40B4-BE49-F238E27FC236}">
                              <a16:creationId xmlns:a16="http://schemas.microsoft.com/office/drawing/2014/main" id="{98E9B4B2-1FDC-4FFD-86A5-F56A697983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226" name="Isosceles Triangle 225">
                      <a:extLst>
                        <a:ext uri="{FF2B5EF4-FFF2-40B4-BE49-F238E27FC236}">
                          <a16:creationId xmlns:a16="http://schemas.microsoft.com/office/drawing/2014/main" id="{3F793893-1333-4755-9CBA-901E7ED996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3E1FEAF5-CE68-4EA2-9168-8248ACE0B4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228" name="Isosceles Triangle 227">
                      <a:extLst>
                        <a:ext uri="{FF2B5EF4-FFF2-40B4-BE49-F238E27FC236}">
                          <a16:creationId xmlns:a16="http://schemas.microsoft.com/office/drawing/2014/main" id="{3722AF59-889E-4F16-B945-8EF5D1075EF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9" name="Isosceles Triangle 228">
                      <a:extLst>
                        <a:ext uri="{FF2B5EF4-FFF2-40B4-BE49-F238E27FC236}">
                          <a16:creationId xmlns:a16="http://schemas.microsoft.com/office/drawing/2014/main" id="{99D718DC-EC30-4C88-8E65-CD876AA16D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19B42785-49F7-4D10-8C21-F3E0333FDC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2AEC38B2-B87B-4609-B564-CA23A4719B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214" name="Isosceles Triangle 213">
                  <a:extLst>
                    <a:ext uri="{FF2B5EF4-FFF2-40B4-BE49-F238E27FC236}">
                      <a16:creationId xmlns:a16="http://schemas.microsoft.com/office/drawing/2014/main" id="{C2C87894-CE7A-49D5-8B68-8F1592E1680A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D06D42D-BFE9-4EE9-A402-BE930482020B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T</a:t>
                  </a:r>
                  <a:endParaRPr lang="en-BE" sz="1200" dirty="0"/>
                </a:p>
              </p:txBody>
            </p:sp>
            <p:sp>
              <p:nvSpPr>
                <p:cNvPr id="216" name="Isosceles Triangle 215">
                  <a:extLst>
                    <a:ext uri="{FF2B5EF4-FFF2-40B4-BE49-F238E27FC236}">
                      <a16:creationId xmlns:a16="http://schemas.microsoft.com/office/drawing/2014/main" id="{7393FE6D-D8E3-438D-852E-3E1060F4828A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Isosceles Triangle 216">
                  <a:extLst>
                    <a:ext uri="{FF2B5EF4-FFF2-40B4-BE49-F238E27FC236}">
                      <a16:creationId xmlns:a16="http://schemas.microsoft.com/office/drawing/2014/main" id="{C97A5A8D-C967-4988-9373-52E18E7FF780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51F0E5A6-1F06-432B-BD07-9D8DC751D5CC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219" name="Isosceles Triangle 218">
                  <a:extLst>
                    <a:ext uri="{FF2B5EF4-FFF2-40B4-BE49-F238E27FC236}">
                      <a16:creationId xmlns:a16="http://schemas.microsoft.com/office/drawing/2014/main" id="{4332EBFB-9847-43C2-B077-634D56B6BBA7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Isosceles Triangle 219">
                  <a:extLst>
                    <a:ext uri="{FF2B5EF4-FFF2-40B4-BE49-F238E27FC236}">
                      <a16:creationId xmlns:a16="http://schemas.microsoft.com/office/drawing/2014/main" id="{251CD153-3100-4A49-B5BE-BD3257BC48BC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63670DD-097B-4C16-BF64-290AE713CE80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E934A7F-5274-4E8E-A304-21C44FD5772A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7287D65D-0FD2-498C-98C6-EB40BCCD7BBF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2CFB73A-42E3-4602-94F4-17F589BCB034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</p:grp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C26B6B32-B18B-4CE4-AE45-E1E88F13D702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6485B025-9DA7-44EA-9F7C-C2338FF3BB6C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4" name="Isosceles Triangle 353">
              <a:extLst>
                <a:ext uri="{FF2B5EF4-FFF2-40B4-BE49-F238E27FC236}">
                  <a16:creationId xmlns:a16="http://schemas.microsoft.com/office/drawing/2014/main" id="{B49E51F0-3750-44E1-9B9F-5A37AE77C161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D5950559-21FE-4E7F-9EFD-3A8EC38E2813}"/>
                </a:ext>
              </a:extLst>
            </p:cNvPr>
            <p:cNvSpPr txBox="1"/>
            <p:nvPr/>
          </p:nvSpPr>
          <p:spPr>
            <a:xfrm>
              <a:off x="3096050" y="3974854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</a:t>
              </a:r>
              <a:endParaRPr lang="en-BE" sz="1200" dirty="0"/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408EEF95-FA25-4B77-BA27-5ED342D397D6}"/>
                </a:ext>
              </a:extLst>
            </p:cNvPr>
            <p:cNvSpPr txBox="1"/>
            <p:nvPr/>
          </p:nvSpPr>
          <p:spPr>
            <a:xfrm>
              <a:off x="3222413" y="3981483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W</a:t>
              </a:r>
              <a:endParaRPr lang="en-BE" sz="1200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466BBE51-B541-4966-BDFF-2A30E09818F7}"/>
                </a:ext>
              </a:extLst>
            </p:cNvPr>
            <p:cNvSpPr txBox="1"/>
            <p:nvPr/>
          </p:nvSpPr>
          <p:spPr>
            <a:xfrm>
              <a:off x="3414499" y="3980552"/>
              <a:ext cx="2487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L</a:t>
              </a:r>
              <a:endParaRPr lang="en-BE" sz="1200" dirty="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13F26E1-3D97-4797-A690-420EED5AF65B}"/>
              </a:ext>
            </a:extLst>
          </p:cNvPr>
          <p:cNvGrpSpPr/>
          <p:nvPr/>
        </p:nvGrpSpPr>
        <p:grpSpPr>
          <a:xfrm>
            <a:off x="4207331" y="2833140"/>
            <a:ext cx="3732398" cy="1537474"/>
            <a:chOff x="255308" y="2833140"/>
            <a:chExt cx="3732398" cy="1537474"/>
          </a:xfrm>
        </p:grpSpPr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C51C06E6-7ACB-4C88-9486-2C1C2F16BE4A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0B97D87-CC03-4316-8B5F-1430E620EC6D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A2AF42A9-DF44-4808-904F-21E6F187B3B4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380" name="Group 379">
                    <a:extLst>
                      <a:ext uri="{FF2B5EF4-FFF2-40B4-BE49-F238E27FC236}">
                        <a16:creationId xmlns:a16="http://schemas.microsoft.com/office/drawing/2014/main" id="{B976BC92-67CE-477E-8657-D3A523813D5A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382" name="Group 381">
                      <a:extLst>
                        <a:ext uri="{FF2B5EF4-FFF2-40B4-BE49-F238E27FC236}">
                          <a16:creationId xmlns:a16="http://schemas.microsoft.com/office/drawing/2014/main" id="{3703DE5B-DBE4-42BB-AB75-1E8AA6D154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388" name="Group 387">
                        <a:extLst>
                          <a:ext uri="{FF2B5EF4-FFF2-40B4-BE49-F238E27FC236}">
                            <a16:creationId xmlns:a16="http://schemas.microsoft.com/office/drawing/2014/main" id="{BC2D36A2-A353-4F7E-96DE-4095B2C2B0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398" name="TextBox 397">
                          <a:extLst>
                            <a:ext uri="{FF2B5EF4-FFF2-40B4-BE49-F238E27FC236}">
                              <a16:creationId xmlns:a16="http://schemas.microsoft.com/office/drawing/2014/main" id="{8D294B7B-3C91-4475-B2FA-24FBFCCFDD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399" name="Rectangle 398">
                          <a:extLst>
                            <a:ext uri="{FF2B5EF4-FFF2-40B4-BE49-F238E27FC236}">
                              <a16:creationId xmlns:a16="http://schemas.microsoft.com/office/drawing/2014/main" id="{E74AE2CF-02B2-4392-87CA-A19351193F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 dirty="0"/>
                        </a:p>
                      </p:txBody>
                    </p:sp>
                  </p:grpSp>
                  <p:grpSp>
                    <p:nvGrpSpPr>
                      <p:cNvPr id="389" name="Group 388">
                        <a:extLst>
                          <a:ext uri="{FF2B5EF4-FFF2-40B4-BE49-F238E27FC236}">
                            <a16:creationId xmlns:a16="http://schemas.microsoft.com/office/drawing/2014/main" id="{E5EECC35-BB73-4997-BF1D-6EAD878436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390" name="Group 389">
                          <a:extLst>
                            <a:ext uri="{FF2B5EF4-FFF2-40B4-BE49-F238E27FC236}">
                              <a16:creationId xmlns:a16="http://schemas.microsoft.com/office/drawing/2014/main" id="{B82E16DC-2F20-4977-BE5D-986A47EF5F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392" name="Straight Connector 391">
                            <a:extLst>
                              <a:ext uri="{FF2B5EF4-FFF2-40B4-BE49-F238E27FC236}">
                                <a16:creationId xmlns:a16="http://schemas.microsoft.com/office/drawing/2014/main" id="{C834B293-5C93-4639-B5A4-5355919360BD}"/>
                              </a:ext>
                            </a:extLst>
                          </p:cNvPr>
                          <p:cNvCxnSpPr>
                            <a:cxnSpLocks/>
                            <a:endCxn id="397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3" name="Oval 392">
                            <a:extLst>
                              <a:ext uri="{FF2B5EF4-FFF2-40B4-BE49-F238E27FC236}">
                                <a16:creationId xmlns:a16="http://schemas.microsoft.com/office/drawing/2014/main" id="{54379B51-1082-45A9-8D27-CCBC676CE45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Oval 393">
                            <a:extLst>
                              <a:ext uri="{FF2B5EF4-FFF2-40B4-BE49-F238E27FC236}">
                                <a16:creationId xmlns:a16="http://schemas.microsoft.com/office/drawing/2014/main" id="{5DD47A89-8BB5-4044-812F-A03EE5FA6F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5" name="Oval 394">
                            <a:extLst>
                              <a:ext uri="{FF2B5EF4-FFF2-40B4-BE49-F238E27FC236}">
                                <a16:creationId xmlns:a16="http://schemas.microsoft.com/office/drawing/2014/main" id="{8C6DE0B8-8604-406C-BF5C-51DBB6BFB5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6" name="Oval 395">
                            <a:extLst>
                              <a:ext uri="{FF2B5EF4-FFF2-40B4-BE49-F238E27FC236}">
                                <a16:creationId xmlns:a16="http://schemas.microsoft.com/office/drawing/2014/main" id="{A85FE071-EFD4-476A-9D38-250FE68A5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7" name="Oval 396">
                            <a:extLst>
                              <a:ext uri="{FF2B5EF4-FFF2-40B4-BE49-F238E27FC236}">
                                <a16:creationId xmlns:a16="http://schemas.microsoft.com/office/drawing/2014/main" id="{CB88858E-0D02-4F26-B748-0B0B679970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391" name="TextBox 390">
                          <a:extLst>
                            <a:ext uri="{FF2B5EF4-FFF2-40B4-BE49-F238E27FC236}">
                              <a16:creationId xmlns:a16="http://schemas.microsoft.com/office/drawing/2014/main" id="{0D4DB3CB-63B2-4055-9597-45417312F1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383" name="Isosceles Triangle 382">
                      <a:extLst>
                        <a:ext uri="{FF2B5EF4-FFF2-40B4-BE49-F238E27FC236}">
                          <a16:creationId xmlns:a16="http://schemas.microsoft.com/office/drawing/2014/main" id="{D7E818E5-2CF1-4E47-B9DC-8FC65903902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4" name="TextBox 383">
                      <a:extLst>
                        <a:ext uri="{FF2B5EF4-FFF2-40B4-BE49-F238E27FC236}">
                          <a16:creationId xmlns:a16="http://schemas.microsoft.com/office/drawing/2014/main" id="{9CA3CA5C-88FF-4990-9A06-E4C417ECD0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385" name="Isosceles Triangle 384">
                      <a:extLst>
                        <a:ext uri="{FF2B5EF4-FFF2-40B4-BE49-F238E27FC236}">
                          <a16:creationId xmlns:a16="http://schemas.microsoft.com/office/drawing/2014/main" id="{B65BE59D-AE11-46B9-B229-74B5621E405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6" name="Isosceles Triangle 385">
                      <a:extLst>
                        <a:ext uri="{FF2B5EF4-FFF2-40B4-BE49-F238E27FC236}">
                          <a16:creationId xmlns:a16="http://schemas.microsoft.com/office/drawing/2014/main" id="{C14005A9-6456-4616-A364-3D4EDDB0DE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7" name="TextBox 386">
                      <a:extLst>
                        <a:ext uri="{FF2B5EF4-FFF2-40B4-BE49-F238E27FC236}">
                          <a16:creationId xmlns:a16="http://schemas.microsoft.com/office/drawing/2014/main" id="{C534CD3B-5FF5-4452-91DD-821DFFA12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381" name="TextBox 380">
                    <a:extLst>
                      <a:ext uri="{FF2B5EF4-FFF2-40B4-BE49-F238E27FC236}">
                        <a16:creationId xmlns:a16="http://schemas.microsoft.com/office/drawing/2014/main" id="{0E121DDD-8581-4270-958B-062C0902F107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79713CB5-86B8-4C34-AA76-F0A476ED23B1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2917E819-241F-4735-8691-F86F376FDFDB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48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rgbClr val="FF0000"/>
                      </a:solidFill>
                    </a:rPr>
                    <a:t>X</a:t>
                  </a:r>
                  <a:endParaRPr lang="en-BE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73" name="Isosceles Triangle 372">
                  <a:extLst>
                    <a:ext uri="{FF2B5EF4-FFF2-40B4-BE49-F238E27FC236}">
                      <a16:creationId xmlns:a16="http://schemas.microsoft.com/office/drawing/2014/main" id="{60F2F648-BCBF-4EDB-8CCB-44A4CE51932B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Isosceles Triangle 373">
                  <a:extLst>
                    <a:ext uri="{FF2B5EF4-FFF2-40B4-BE49-F238E27FC236}">
                      <a16:creationId xmlns:a16="http://schemas.microsoft.com/office/drawing/2014/main" id="{FD8B3C8A-FFE8-4D1E-A111-D38EDE4A8F59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731DA2B6-C7FE-45E0-8C23-43EDDC54F5C2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376" name="Isosceles Triangle 375">
                  <a:extLst>
                    <a:ext uri="{FF2B5EF4-FFF2-40B4-BE49-F238E27FC236}">
                      <a16:creationId xmlns:a16="http://schemas.microsoft.com/office/drawing/2014/main" id="{E91F31C6-7E98-4AB8-A8F2-F24A117EE483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Isosceles Triangle 376">
                  <a:extLst>
                    <a:ext uri="{FF2B5EF4-FFF2-40B4-BE49-F238E27FC236}">
                      <a16:creationId xmlns:a16="http://schemas.microsoft.com/office/drawing/2014/main" id="{2AD4219F-5EFC-4E0C-975B-D5DE60FB261A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BAA49908-CA4A-4249-9935-7B97DB5A5F87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EF785692-3CA5-467D-BAF1-D42B025F9C8E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368" name="Isosceles Triangle 367">
                <a:extLst>
                  <a:ext uri="{FF2B5EF4-FFF2-40B4-BE49-F238E27FC236}">
                    <a16:creationId xmlns:a16="http://schemas.microsoft.com/office/drawing/2014/main" id="{6D6BCCAD-F074-4C52-B349-CF1783A92746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B5097E6-75CB-4EDE-8089-DA07D5C5E575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T</a:t>
                </a:r>
                <a:endParaRPr lang="en-BE" sz="1200" dirty="0"/>
              </a:p>
            </p:txBody>
          </p:sp>
        </p:grpSp>
        <p:sp>
          <p:nvSpPr>
            <p:cNvPr id="361" name="Isosceles Triangle 360">
              <a:extLst>
                <a:ext uri="{FF2B5EF4-FFF2-40B4-BE49-F238E27FC236}">
                  <a16:creationId xmlns:a16="http://schemas.microsoft.com/office/drawing/2014/main" id="{48A19D0D-C7F1-4A44-99E7-9B6E7FEBD40F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62" name="Isosceles Triangle 361">
              <a:extLst>
                <a:ext uri="{FF2B5EF4-FFF2-40B4-BE49-F238E27FC236}">
                  <a16:creationId xmlns:a16="http://schemas.microsoft.com/office/drawing/2014/main" id="{EB3C3FD4-3918-468D-ADD4-4DB971E79C1E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363" name="Isosceles Triangle 362">
              <a:extLst>
                <a:ext uri="{FF2B5EF4-FFF2-40B4-BE49-F238E27FC236}">
                  <a16:creationId xmlns:a16="http://schemas.microsoft.com/office/drawing/2014/main" id="{A8C7E9C8-769A-4166-BC55-4B14AD355C15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496EDE5-7CAC-4EF5-A126-9D4881BCA3CA}"/>
              </a:ext>
            </a:extLst>
          </p:cNvPr>
          <p:cNvGrpSpPr/>
          <p:nvPr/>
        </p:nvGrpSpPr>
        <p:grpSpPr>
          <a:xfrm>
            <a:off x="8149920" y="2834644"/>
            <a:ext cx="3732398" cy="1537474"/>
            <a:chOff x="255308" y="2833140"/>
            <a:chExt cx="3732398" cy="1537474"/>
          </a:xfrm>
        </p:grpSpPr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4BE19552-6D1C-4A88-A494-C7F78BF7E7AD}"/>
                </a:ext>
              </a:extLst>
            </p:cNvPr>
            <p:cNvGrpSpPr/>
            <p:nvPr/>
          </p:nvGrpSpPr>
          <p:grpSpPr>
            <a:xfrm>
              <a:off x="255308" y="2833140"/>
              <a:ext cx="3732398" cy="1537474"/>
              <a:chOff x="4302374" y="939474"/>
              <a:chExt cx="3732398" cy="1537474"/>
            </a:xfrm>
          </p:grpSpPr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52B6F5A9-B76A-4D20-8576-0B5C06F58A01}"/>
                  </a:ext>
                </a:extLst>
              </p:cNvPr>
              <p:cNvGrpSpPr/>
              <p:nvPr/>
            </p:nvGrpSpPr>
            <p:grpSpPr>
              <a:xfrm>
                <a:off x="4302374" y="939474"/>
                <a:ext cx="3732398" cy="1537474"/>
                <a:chOff x="3150714" y="824816"/>
                <a:chExt cx="3732398" cy="1537474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9158DC4-897B-45D2-91FF-70C5A453188A}"/>
                    </a:ext>
                  </a:extLst>
                </p:cNvPr>
                <p:cNvGrpSpPr/>
                <p:nvPr/>
              </p:nvGrpSpPr>
              <p:grpSpPr>
                <a:xfrm>
                  <a:off x="3150714" y="824816"/>
                  <a:ext cx="3732398" cy="1537474"/>
                  <a:chOff x="3150714" y="824816"/>
                  <a:chExt cx="3732398" cy="1537474"/>
                </a:xfrm>
              </p:grpSpPr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B4353561-2005-4B4A-A29B-3E0256CD9D66}"/>
                      </a:ext>
                    </a:extLst>
                  </p:cNvPr>
                  <p:cNvGrpSpPr/>
                  <p:nvPr/>
                </p:nvGrpSpPr>
                <p:grpSpPr>
                  <a:xfrm>
                    <a:off x="3150714" y="824816"/>
                    <a:ext cx="3732398" cy="1537474"/>
                    <a:chOff x="7822919" y="378177"/>
                    <a:chExt cx="5883566" cy="1916401"/>
                  </a:xfrm>
                </p:grpSpPr>
                <p:grpSp>
                  <p:nvGrpSpPr>
                    <p:cNvPr id="423" name="Group 422">
                      <a:extLst>
                        <a:ext uri="{FF2B5EF4-FFF2-40B4-BE49-F238E27FC236}">
                          <a16:creationId xmlns:a16="http://schemas.microsoft.com/office/drawing/2014/main" id="{17F92E46-DC09-40C4-A461-214FA9B3A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22919" y="378177"/>
                      <a:ext cx="5883566" cy="1916401"/>
                      <a:chOff x="10666879" y="44058"/>
                      <a:chExt cx="5883566" cy="1916401"/>
                    </a:xfrm>
                  </p:grpSpPr>
                  <p:grpSp>
                    <p:nvGrpSpPr>
                      <p:cNvPr id="429" name="Group 428">
                        <a:extLst>
                          <a:ext uri="{FF2B5EF4-FFF2-40B4-BE49-F238E27FC236}">
                            <a16:creationId xmlns:a16="http://schemas.microsoft.com/office/drawing/2014/main" id="{6A090A17-E3FB-499D-9A5A-5B782C5C67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66879" y="44058"/>
                        <a:ext cx="5883566" cy="1916401"/>
                        <a:chOff x="10651830" y="4636651"/>
                        <a:chExt cx="5883566" cy="1916401"/>
                      </a:xfrm>
                    </p:grpSpPr>
                    <p:sp>
                      <p:nvSpPr>
                        <p:cNvPr id="439" name="TextBox 438">
                          <a:extLst>
                            <a:ext uri="{FF2B5EF4-FFF2-40B4-BE49-F238E27FC236}">
                              <a16:creationId xmlns:a16="http://schemas.microsoft.com/office/drawing/2014/main" id="{1AB90D2F-45E6-46F0-A612-B683BF6924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1830" y="4690184"/>
                          <a:ext cx="5877885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200" b="1" dirty="0"/>
                            <a:t>CONFIRMED </a:t>
                          </a:r>
                          <a:r>
                            <a:rPr lang="en-GB" sz="1200" dirty="0"/>
                            <a:t>phospho-X</a:t>
                          </a:r>
                          <a:r>
                            <a:rPr lang="en-GB" sz="1200" b="1" dirty="0"/>
                            <a:t> </a:t>
                          </a:r>
                          <a:r>
                            <a:rPr lang="en-GB" sz="1200" dirty="0"/>
                            <a:t>background</a:t>
                          </a:r>
                          <a:endParaRPr lang="en-BE" sz="1200" b="1" dirty="0"/>
                        </a:p>
                      </p:txBody>
                    </p:sp>
                    <p:sp>
                      <p:nvSpPr>
                        <p:cNvPr id="440" name="Rectangle 439">
                          <a:extLst>
                            <a:ext uri="{FF2B5EF4-FFF2-40B4-BE49-F238E27FC236}">
                              <a16:creationId xmlns:a16="http://schemas.microsoft.com/office/drawing/2014/main" id="{1D1C3669-6AEF-4AAE-827F-BE99D0E34F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57510" y="4636651"/>
                          <a:ext cx="5877886" cy="191640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bg1">
                              <a:lumMod val="50000"/>
                            </a:schemeClr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BE" sz="1200"/>
                        </a:p>
                      </p:txBody>
                    </p:sp>
                  </p:grpSp>
                  <p:grpSp>
                    <p:nvGrpSpPr>
                      <p:cNvPr id="430" name="Group 429">
                        <a:extLst>
                          <a:ext uri="{FF2B5EF4-FFF2-40B4-BE49-F238E27FC236}">
                            <a16:creationId xmlns:a16="http://schemas.microsoft.com/office/drawing/2014/main" id="{AA71D97E-4987-4532-8D3C-0311E5BF93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13581" y="523737"/>
                        <a:ext cx="5565743" cy="739898"/>
                        <a:chOff x="7739008" y="1089681"/>
                        <a:chExt cx="5565743" cy="739898"/>
                      </a:xfrm>
                    </p:grpSpPr>
                    <p:grpSp>
                      <p:nvGrpSpPr>
                        <p:cNvPr id="431" name="Group 430">
                          <a:extLst>
                            <a:ext uri="{FF2B5EF4-FFF2-40B4-BE49-F238E27FC236}">
                              <a16:creationId xmlns:a16="http://schemas.microsoft.com/office/drawing/2014/main" id="{1D9B860E-9ACB-42A6-B890-EA4DE3D3CBE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39008" y="1664951"/>
                          <a:ext cx="5565743" cy="164628"/>
                          <a:chOff x="5773651" y="2142620"/>
                          <a:chExt cx="5565743" cy="164628"/>
                        </a:xfrm>
                      </p:grpSpPr>
                      <p:cxnSp>
                        <p:nvCxnSpPr>
                          <p:cNvPr id="433" name="Straight Connector 432">
                            <a:extLst>
                              <a:ext uri="{FF2B5EF4-FFF2-40B4-BE49-F238E27FC236}">
                                <a16:creationId xmlns:a16="http://schemas.microsoft.com/office/drawing/2014/main" id="{85B394C2-B750-40B8-89E5-3A32657B69F3}"/>
                              </a:ext>
                            </a:extLst>
                          </p:cNvPr>
                          <p:cNvCxnSpPr>
                            <a:cxnSpLocks/>
                            <a:endCxn id="438" idx="2"/>
                          </p:cNvCxnSpPr>
                          <p:nvPr/>
                        </p:nvCxnSpPr>
                        <p:spPr>
                          <a:xfrm flipV="1">
                            <a:off x="5796172" y="2211663"/>
                            <a:ext cx="5392312" cy="16330"/>
                          </a:xfrm>
                          <a:prstGeom prst="lin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34" name="Oval 433">
                            <a:extLst>
                              <a:ext uri="{FF2B5EF4-FFF2-40B4-BE49-F238E27FC236}">
                                <a16:creationId xmlns:a16="http://schemas.microsoft.com/office/drawing/2014/main" id="{74072AC8-8541-4DB5-93F5-563AFB9A30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87095" y="2161869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5" name="Oval 434">
                            <a:extLst>
                              <a:ext uri="{FF2B5EF4-FFF2-40B4-BE49-F238E27FC236}">
                                <a16:creationId xmlns:a16="http://schemas.microsoft.com/office/drawing/2014/main" id="{6DAC52EE-2850-43FC-9B0C-4B2DA3B8CB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0374" y="2158499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6" name="Oval 435">
                            <a:extLst>
                              <a:ext uri="{FF2B5EF4-FFF2-40B4-BE49-F238E27FC236}">
                                <a16:creationId xmlns:a16="http://schemas.microsoft.com/office/drawing/2014/main" id="{276AF68D-007D-4FA8-AAF2-56166A77E8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73651" y="2169162"/>
                            <a:ext cx="150909" cy="13808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7" name="Oval 436">
                            <a:extLst>
                              <a:ext uri="{FF2B5EF4-FFF2-40B4-BE49-F238E27FC236}">
                                <a16:creationId xmlns:a16="http://schemas.microsoft.com/office/drawing/2014/main" id="{1C98DFE5-1396-40B7-AE27-E8E73149A8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31761" y="2142620"/>
                            <a:ext cx="150909" cy="138087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8" name="Oval 437">
                            <a:extLst>
                              <a:ext uri="{FF2B5EF4-FFF2-40B4-BE49-F238E27FC236}">
                                <a16:creationId xmlns:a16="http://schemas.microsoft.com/office/drawing/2014/main" id="{9FE13FC4-428B-4672-913F-CCD079910B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188485" y="2142620"/>
                            <a:ext cx="150909" cy="138085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BE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32" name="TextBox 431">
                          <a:extLst>
                            <a:ext uri="{FF2B5EF4-FFF2-40B4-BE49-F238E27FC236}">
                              <a16:creationId xmlns:a16="http://schemas.microsoft.com/office/drawing/2014/main" id="{EF67D9EA-06BE-4E7C-9D74-1994549E2F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6809" y="1089681"/>
                          <a:ext cx="574919" cy="3452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GB" sz="1200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r>
                            <a:rPr lang="en-GB" sz="1200" dirty="0"/>
                            <a:t>Q</a:t>
                          </a:r>
                          <a:endParaRPr lang="en-BE" sz="1200" dirty="0"/>
                        </a:p>
                      </p:txBody>
                    </p:sp>
                  </p:grpSp>
                </p:grpSp>
                <p:sp>
                  <p:nvSpPr>
                    <p:cNvPr id="424" name="Isosceles Triangle 423">
                      <a:extLst>
                        <a:ext uri="{FF2B5EF4-FFF2-40B4-BE49-F238E27FC236}">
                          <a16:creationId xmlns:a16="http://schemas.microsoft.com/office/drawing/2014/main" id="{55A23316-7709-4D20-9DD2-61E4F5D383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640347" y="1224432"/>
                      <a:ext cx="57151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9E433029-EF11-4974-B51F-799B87477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4754" y="857856"/>
                      <a:ext cx="402281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S</a:t>
                      </a:r>
                      <a:endParaRPr lang="en-BE" sz="1200" dirty="0"/>
                    </a:p>
                  </p:txBody>
                </p:sp>
                <p:sp>
                  <p:nvSpPr>
                    <p:cNvPr id="426" name="Isosceles Triangle 425">
                      <a:extLst>
                        <a:ext uri="{FF2B5EF4-FFF2-40B4-BE49-F238E27FC236}">
                          <a16:creationId xmlns:a16="http://schemas.microsoft.com/office/drawing/2014/main" id="{490CD18C-0153-4F56-9972-0894088B582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80297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7" name="Isosceles Triangle 426">
                      <a:extLst>
                        <a:ext uri="{FF2B5EF4-FFF2-40B4-BE49-F238E27FC236}">
                          <a16:creationId xmlns:a16="http://schemas.microsoft.com/office/drawing/2014/main" id="{095719A3-E4C8-443C-AA84-6483BBB936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949641" y="1222654"/>
                      <a:ext cx="45719" cy="242519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sz="12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8" name="TextBox 427">
                      <a:extLst>
                        <a:ext uri="{FF2B5EF4-FFF2-40B4-BE49-F238E27FC236}">
                          <a16:creationId xmlns:a16="http://schemas.microsoft.com/office/drawing/2014/main" id="{DCFE2502-1833-4340-BCF3-CC4827CAC3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9535" y="858886"/>
                      <a:ext cx="409864" cy="3452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1200" dirty="0"/>
                        <a:t>T</a:t>
                      </a:r>
                      <a:endParaRPr lang="en-BE" sz="1200" dirty="0"/>
                    </a:p>
                  </p:txBody>
                </p:sp>
              </p:grpSp>
              <p:sp>
                <p:nvSpPr>
                  <p:cNvPr id="422" name="TextBox 421">
                    <a:extLst>
                      <a:ext uri="{FF2B5EF4-FFF2-40B4-BE49-F238E27FC236}">
                        <a16:creationId xmlns:a16="http://schemas.microsoft.com/office/drawing/2014/main" id="{B2EC3980-400B-47AF-B4A9-2ABD1F414128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397" y="1209649"/>
                    <a:ext cx="26000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/>
                      <a:t>Y</a:t>
                    </a:r>
                    <a:endParaRPr lang="en-BE" sz="1200" dirty="0"/>
                  </a:p>
                </p:txBody>
              </p:sp>
            </p:grpSp>
            <p:sp>
              <p:nvSpPr>
                <p:cNvPr id="412" name="Isosceles Triangle 411">
                  <a:extLst>
                    <a:ext uri="{FF2B5EF4-FFF2-40B4-BE49-F238E27FC236}">
                      <a16:creationId xmlns:a16="http://schemas.microsoft.com/office/drawing/2014/main" id="{0D9CD83A-C9EE-46E5-8D95-14288076A8DC}"/>
                    </a:ext>
                  </a:extLst>
                </p:cNvPr>
                <p:cNvSpPr/>
                <p:nvPr/>
              </p:nvSpPr>
              <p:spPr>
                <a:xfrm rot="10800000">
                  <a:off x="5448356" y="1497774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91AE9F87-3BAE-46EE-B561-DDAE4B1AF5D4}"/>
                    </a:ext>
                  </a:extLst>
                </p:cNvPr>
                <p:cNvSpPr txBox="1"/>
                <p:nvPr/>
              </p:nvSpPr>
              <p:spPr>
                <a:xfrm>
                  <a:off x="5339663" y="1220230"/>
                  <a:ext cx="26481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rgbClr val="FF0000"/>
                      </a:solidFill>
                    </a:rPr>
                    <a:t>X</a:t>
                  </a:r>
                  <a:endParaRPr lang="en-BE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4" name="Isosceles Triangle 413">
                  <a:extLst>
                    <a:ext uri="{FF2B5EF4-FFF2-40B4-BE49-F238E27FC236}">
                      <a16:creationId xmlns:a16="http://schemas.microsoft.com/office/drawing/2014/main" id="{27286E9A-C7BE-4C4E-827A-58068FF62646}"/>
                    </a:ext>
                  </a:extLst>
                </p:cNvPr>
                <p:cNvSpPr/>
                <p:nvPr/>
              </p:nvSpPr>
              <p:spPr>
                <a:xfrm rot="10800000">
                  <a:off x="5256332" y="1502316"/>
                  <a:ext cx="36255" cy="194566"/>
                </a:xfrm>
                <a:prstGeom prst="triangl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Isosceles Triangle 414">
                  <a:extLst>
                    <a:ext uri="{FF2B5EF4-FFF2-40B4-BE49-F238E27FC236}">
                      <a16:creationId xmlns:a16="http://schemas.microsoft.com/office/drawing/2014/main" id="{E92664C2-EBBF-42DB-873E-813429A057EA}"/>
                    </a:ext>
                  </a:extLst>
                </p:cNvPr>
                <p:cNvSpPr/>
                <p:nvPr/>
              </p:nvSpPr>
              <p:spPr>
                <a:xfrm rot="10800000">
                  <a:off x="3611385" y="1507368"/>
                  <a:ext cx="36255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72F04DBF-9D81-4E6A-AE56-FA7FBFA31204}"/>
                    </a:ext>
                  </a:extLst>
                </p:cNvPr>
                <p:cNvSpPr txBox="1"/>
                <p:nvPr/>
              </p:nvSpPr>
              <p:spPr>
                <a:xfrm>
                  <a:off x="3506337" y="1213275"/>
                  <a:ext cx="2551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S</a:t>
                  </a:r>
                  <a:endParaRPr lang="en-BE" sz="1200" u="sng" dirty="0"/>
                </a:p>
              </p:txBody>
            </p:sp>
            <p:sp>
              <p:nvSpPr>
                <p:cNvPr id="417" name="Isosceles Triangle 416">
                  <a:extLst>
                    <a:ext uri="{FF2B5EF4-FFF2-40B4-BE49-F238E27FC236}">
                      <a16:creationId xmlns:a16="http://schemas.microsoft.com/office/drawing/2014/main" id="{A8EE1D48-FF9F-48D5-821E-A178495DDF45}"/>
                    </a:ext>
                  </a:extLst>
                </p:cNvPr>
                <p:cNvSpPr/>
                <p:nvPr/>
              </p:nvSpPr>
              <p:spPr>
                <a:xfrm rot="10800000">
                  <a:off x="3714550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Isosceles Triangle 417">
                  <a:extLst>
                    <a:ext uri="{FF2B5EF4-FFF2-40B4-BE49-F238E27FC236}">
                      <a16:creationId xmlns:a16="http://schemas.microsoft.com/office/drawing/2014/main" id="{A3F63884-8293-4FB1-8787-C06C2754CB92}"/>
                    </a:ext>
                  </a:extLst>
                </p:cNvPr>
                <p:cNvSpPr/>
                <p:nvPr/>
              </p:nvSpPr>
              <p:spPr>
                <a:xfrm rot="10800000">
                  <a:off x="3807594" y="1505942"/>
                  <a:ext cx="29003" cy="194566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52109DA0-564A-4860-A5C1-BCC295C8501E}"/>
                    </a:ext>
                  </a:extLst>
                </p:cNvPr>
                <p:cNvSpPr txBox="1"/>
                <p:nvPr/>
              </p:nvSpPr>
              <p:spPr>
                <a:xfrm>
                  <a:off x="3601240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T</a:t>
                  </a:r>
                  <a:endParaRPr lang="en-BE" sz="1200" u="sng" dirty="0"/>
                </a:p>
              </p:txBody>
            </p:sp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18975EDF-E4CC-4504-A527-721A579AC90D}"/>
                    </a:ext>
                  </a:extLst>
                </p:cNvPr>
                <p:cNvSpPr txBox="1"/>
                <p:nvPr/>
              </p:nvSpPr>
              <p:spPr>
                <a:xfrm>
                  <a:off x="3702134" y="1213275"/>
                  <a:ext cx="2600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u="sng" dirty="0"/>
                    <a:t>Y</a:t>
                  </a:r>
                  <a:endParaRPr lang="en-BE" sz="1200" u="sng" dirty="0"/>
                </a:p>
              </p:txBody>
            </p:sp>
          </p:grpSp>
          <p:sp>
            <p:nvSpPr>
              <p:cNvPr id="409" name="Isosceles Triangle 408">
                <a:extLst>
                  <a:ext uri="{FF2B5EF4-FFF2-40B4-BE49-F238E27FC236}">
                    <a16:creationId xmlns:a16="http://schemas.microsoft.com/office/drawing/2014/main" id="{2E6C1F39-22FC-4F02-835E-7275E111BECF}"/>
                  </a:ext>
                </a:extLst>
              </p:cNvPr>
              <p:cNvSpPr/>
              <p:nvPr/>
            </p:nvSpPr>
            <p:spPr>
              <a:xfrm rot="10800000">
                <a:off x="6755785" y="1612432"/>
                <a:ext cx="36255" cy="194566"/>
              </a:xfrm>
              <a:prstGeom prst="triangle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064674F5-80AB-4A53-BCEC-740BFCD8D85F}"/>
                  </a:ext>
                </a:extLst>
              </p:cNvPr>
              <p:cNvSpPr txBox="1"/>
              <p:nvPr/>
            </p:nvSpPr>
            <p:spPr>
              <a:xfrm>
                <a:off x="6647092" y="1334888"/>
                <a:ext cx="2648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FF0000"/>
                    </a:solidFill>
                  </a:rPr>
                  <a:t>X</a:t>
                </a:r>
                <a:endParaRPr lang="en-BE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02" name="Isosceles Triangle 401">
              <a:extLst>
                <a:ext uri="{FF2B5EF4-FFF2-40B4-BE49-F238E27FC236}">
                  <a16:creationId xmlns:a16="http://schemas.microsoft.com/office/drawing/2014/main" id="{CE1265B1-EC42-4C30-8415-35A4050EAFC0}"/>
                </a:ext>
              </a:extLst>
            </p:cNvPr>
            <p:cNvSpPr/>
            <p:nvPr/>
          </p:nvSpPr>
          <p:spPr>
            <a:xfrm rot="10800000" flipV="1">
              <a:off x="3209013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3" name="Isosceles Triangle 402">
              <a:extLst>
                <a:ext uri="{FF2B5EF4-FFF2-40B4-BE49-F238E27FC236}">
                  <a16:creationId xmlns:a16="http://schemas.microsoft.com/office/drawing/2014/main" id="{1138FB1F-357D-4C57-8322-BFED33DA351B}"/>
                </a:ext>
              </a:extLst>
            </p:cNvPr>
            <p:cNvSpPr/>
            <p:nvPr/>
          </p:nvSpPr>
          <p:spPr>
            <a:xfrm rot="10800000" flipV="1">
              <a:off x="3375768" y="3768633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4" name="Isosceles Triangle 403">
              <a:extLst>
                <a:ext uri="{FF2B5EF4-FFF2-40B4-BE49-F238E27FC236}">
                  <a16:creationId xmlns:a16="http://schemas.microsoft.com/office/drawing/2014/main" id="{FACA664D-EFC4-445E-B086-3F3FB39386D0}"/>
                </a:ext>
              </a:extLst>
            </p:cNvPr>
            <p:cNvSpPr/>
            <p:nvPr/>
          </p:nvSpPr>
          <p:spPr>
            <a:xfrm rot="10800000" flipV="1">
              <a:off x="3518781" y="3767452"/>
              <a:ext cx="29003" cy="194566"/>
            </a:xfrm>
            <a:prstGeom prst="triangle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chemeClr val="tx1"/>
                </a:solidFill>
              </a:endParaRP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61657510-6876-4E2B-A6A6-77CB01A99CAE}"/>
                </a:ext>
              </a:extLst>
            </p:cNvPr>
            <p:cNvSpPr txBox="1"/>
            <p:nvPr/>
          </p:nvSpPr>
          <p:spPr>
            <a:xfrm>
              <a:off x="3096050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97E0F7-4176-4628-8411-4E2D0D550727}"/>
                </a:ext>
              </a:extLst>
            </p:cNvPr>
            <p:cNvSpPr txBox="1"/>
            <p:nvPr/>
          </p:nvSpPr>
          <p:spPr>
            <a:xfrm>
              <a:off x="3254038" y="3977322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8A6228AE-54F2-48EF-8A83-31A43C149527}"/>
                </a:ext>
              </a:extLst>
            </p:cNvPr>
            <p:cNvSpPr txBox="1"/>
            <p:nvPr/>
          </p:nvSpPr>
          <p:spPr>
            <a:xfrm>
              <a:off x="3404771" y="3974854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X</a:t>
              </a:r>
              <a:endParaRPr lang="en-BE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D340F64F-7CB8-4193-9926-4B97DF2EAFCE}"/>
              </a:ext>
            </a:extLst>
          </p:cNvPr>
          <p:cNvSpPr txBox="1"/>
          <p:nvPr/>
        </p:nvSpPr>
        <p:spPr>
          <a:xfrm>
            <a:off x="7045576" y="396595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X</a:t>
            </a:r>
            <a:endParaRPr lang="en-BE" sz="1200" dirty="0">
              <a:solidFill>
                <a:srgbClr val="FF000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C02450D-558C-4372-8A8B-4952AD1E1C5A}"/>
              </a:ext>
            </a:extLst>
          </p:cNvPr>
          <p:cNvSpPr txBox="1"/>
          <p:nvPr/>
        </p:nvSpPr>
        <p:spPr>
          <a:xfrm>
            <a:off x="7183328" y="396937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</a:t>
            </a:r>
            <a:endParaRPr lang="en-BE" sz="12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B1A19F5-2837-4CEC-82AD-4BCB520B2E50}"/>
              </a:ext>
            </a:extLst>
          </p:cNvPr>
          <p:cNvSpPr txBox="1"/>
          <p:nvPr/>
        </p:nvSpPr>
        <p:spPr>
          <a:xfrm>
            <a:off x="7360244" y="397121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X</a:t>
            </a:r>
            <a:endParaRPr lang="en-BE" sz="1200" dirty="0">
              <a:solidFill>
                <a:srgbClr val="FF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FC021A-7E0C-4B26-A1F7-EA1AAB919124}"/>
              </a:ext>
            </a:extLst>
          </p:cNvPr>
          <p:cNvGrpSpPr/>
          <p:nvPr/>
        </p:nvGrpSpPr>
        <p:grpSpPr>
          <a:xfrm>
            <a:off x="3404771" y="5286807"/>
            <a:ext cx="8458652" cy="1322783"/>
            <a:chOff x="3404771" y="5286807"/>
            <a:chExt cx="8458652" cy="13227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A43F20-472F-4DFD-AEC9-2E5A789F3618}"/>
                </a:ext>
              </a:extLst>
            </p:cNvPr>
            <p:cNvGrpSpPr/>
            <p:nvPr/>
          </p:nvGrpSpPr>
          <p:grpSpPr>
            <a:xfrm>
              <a:off x="3510938" y="5286807"/>
              <a:ext cx="8352485" cy="1322783"/>
              <a:chOff x="3510938" y="5286807"/>
              <a:chExt cx="8352485" cy="1322783"/>
            </a:xfrm>
          </p:grpSpPr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1CA78BD0-B833-41AD-AEE2-492981EBC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037" y="5995321"/>
                <a:ext cx="1034143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A6704F9-BED5-4415-AAA0-0294E9529FF9}"/>
                  </a:ext>
                </a:extLst>
              </p:cNvPr>
              <p:cNvGrpSpPr/>
              <p:nvPr/>
            </p:nvGrpSpPr>
            <p:grpSpPr>
              <a:xfrm>
                <a:off x="10046344" y="5307810"/>
                <a:ext cx="1817079" cy="1301780"/>
                <a:chOff x="10046344" y="5307810"/>
                <a:chExt cx="1817079" cy="1301780"/>
              </a:xfrm>
            </p:grpSpPr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82761C3-1131-4D40-9A8B-451C571E5401}"/>
                    </a:ext>
                  </a:extLst>
                </p:cNvPr>
                <p:cNvGrpSpPr/>
                <p:nvPr/>
              </p:nvGrpSpPr>
              <p:grpSpPr>
                <a:xfrm>
                  <a:off x="10248256" y="5656305"/>
                  <a:ext cx="1472235" cy="945404"/>
                  <a:chOff x="5507065" y="5660959"/>
                  <a:chExt cx="1472235" cy="945404"/>
                </a:xfrm>
              </p:grpSpPr>
              <p:pic>
                <p:nvPicPr>
                  <p:cNvPr id="325" name="Picture 324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A244DB08-AF48-4163-9A95-E78C40CF7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28" t="7822" r="64055" b="83392"/>
                  <a:stretch/>
                </p:blipFill>
                <p:spPr>
                  <a:xfrm>
                    <a:off x="5735386" y="5660959"/>
                    <a:ext cx="1099750" cy="604790"/>
                  </a:xfrm>
                  <a:prstGeom prst="rect">
                    <a:avLst/>
                  </a:prstGeom>
                </p:spPr>
              </p:pic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2E517617-ECFA-49C8-A3D7-586CA0E279C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7065" y="6329364"/>
                    <a:ext cx="14722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200" dirty="0"/>
                      <a:t>Alanine (A)</a:t>
                    </a:r>
                    <a:endParaRPr lang="en-BE" sz="1200" dirty="0"/>
                  </a:p>
                </p:txBody>
              </p:sp>
            </p:grp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E0C963FB-EB1C-4076-8BE0-FCDB6B562284}"/>
                    </a:ext>
                  </a:extLst>
                </p:cNvPr>
                <p:cNvSpPr/>
                <p:nvPr/>
              </p:nvSpPr>
              <p:spPr>
                <a:xfrm>
                  <a:off x="10046344" y="5307810"/>
                  <a:ext cx="1817079" cy="13017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  <a:alpha val="30196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9AFD1D1-4D4C-4420-8322-FFC7D14A6E51}"/>
                  </a:ext>
                </a:extLst>
              </p:cNvPr>
              <p:cNvGrpSpPr/>
              <p:nvPr/>
            </p:nvGrpSpPr>
            <p:grpSpPr>
              <a:xfrm>
                <a:off x="3510938" y="5440048"/>
                <a:ext cx="1298714" cy="1132397"/>
                <a:chOff x="1821490" y="4935538"/>
                <a:chExt cx="1298714" cy="1132397"/>
              </a:xfrm>
            </p:grpSpPr>
            <p:pic>
              <p:nvPicPr>
                <p:cNvPr id="248" name="Picture 247" descr="Diagram&#10;&#10;Description automatically generated">
                  <a:extLst>
                    <a:ext uri="{FF2B5EF4-FFF2-40B4-BE49-F238E27FC236}">
                      <a16:creationId xmlns:a16="http://schemas.microsoft.com/office/drawing/2014/main" id="{E2CF7737-73D2-4A58-837E-1D4A75192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6" t="47796" r="81174" b="37275"/>
                <a:stretch/>
              </p:blipFill>
              <p:spPr>
                <a:xfrm>
                  <a:off x="1821490" y="4935538"/>
                  <a:ext cx="1298714" cy="85884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ABD09BD-D6EE-4517-BED7-4D4FF17BE80F}"/>
                    </a:ext>
                  </a:extLst>
                </p:cNvPr>
                <p:cNvSpPr txBox="1"/>
                <p:nvPr/>
              </p:nvSpPr>
              <p:spPr>
                <a:xfrm>
                  <a:off x="1835266" y="5790936"/>
                  <a:ext cx="125739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Phenylalanine (F)</a:t>
                  </a:r>
                  <a:endParaRPr lang="en-BE" sz="1200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D121EC5-9047-4AD7-BDE1-FF3C7BE65E0E}"/>
                  </a:ext>
                </a:extLst>
              </p:cNvPr>
              <p:cNvGrpSpPr/>
              <p:nvPr/>
            </p:nvGrpSpPr>
            <p:grpSpPr>
              <a:xfrm>
                <a:off x="4853813" y="5311389"/>
                <a:ext cx="1211950" cy="1261056"/>
                <a:chOff x="3403586" y="4806879"/>
                <a:chExt cx="1211950" cy="1261056"/>
              </a:xfrm>
            </p:grpSpPr>
            <p:pic>
              <p:nvPicPr>
                <p:cNvPr id="249" name="Picture 248" descr="Diagram&#10;&#10;Description automatically generated">
                  <a:extLst>
                    <a:ext uri="{FF2B5EF4-FFF2-40B4-BE49-F238E27FC236}">
                      <a16:creationId xmlns:a16="http://schemas.microsoft.com/office/drawing/2014/main" id="{0C0E6287-ABB4-4067-8262-BF5184992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653" t="44954" r="43930" b="37448"/>
                <a:stretch/>
              </p:blipFill>
              <p:spPr>
                <a:xfrm>
                  <a:off x="3403586" y="4806879"/>
                  <a:ext cx="1211950" cy="1012428"/>
                </a:xfrm>
                <a:prstGeom prst="rect">
                  <a:avLst/>
                </a:prstGeom>
              </p:spPr>
            </p:pic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25F65BE-4A6A-491F-A1C8-F0C47661E3B8}"/>
                    </a:ext>
                  </a:extLst>
                </p:cNvPr>
                <p:cNvSpPr txBox="1"/>
                <p:nvPr/>
              </p:nvSpPr>
              <p:spPr>
                <a:xfrm>
                  <a:off x="3421573" y="5790936"/>
                  <a:ext cx="11627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Tryptophan (W)</a:t>
                  </a:r>
                  <a:endParaRPr lang="en-BE" sz="12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B0B3CFC-A3A8-4A5F-896B-7515A7817D7D}"/>
                  </a:ext>
                </a:extLst>
              </p:cNvPr>
              <p:cNvGrpSpPr/>
              <p:nvPr/>
            </p:nvGrpSpPr>
            <p:grpSpPr>
              <a:xfrm>
                <a:off x="6117619" y="5286807"/>
                <a:ext cx="1352407" cy="1315664"/>
                <a:chOff x="4801533" y="4752270"/>
                <a:chExt cx="1352407" cy="1315664"/>
              </a:xfrm>
            </p:grpSpPr>
            <p:pic>
              <p:nvPicPr>
                <p:cNvPr id="250" name="Picture 249" descr="Diagram&#10;&#10;Description automatically generated">
                  <a:extLst>
                    <a:ext uri="{FF2B5EF4-FFF2-40B4-BE49-F238E27FC236}">
                      <a16:creationId xmlns:a16="http://schemas.microsoft.com/office/drawing/2014/main" id="{D2FCC8F7-3447-4DE6-AD61-1EE34EF53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62" t="44907" r="62735" b="37570"/>
                <a:stretch/>
              </p:blipFill>
              <p:spPr>
                <a:xfrm>
                  <a:off x="4801533" y="4752270"/>
                  <a:ext cx="1352407" cy="1008131"/>
                </a:xfrm>
                <a:prstGeom prst="rect">
                  <a:avLst/>
                </a:prstGeom>
              </p:spPr>
            </p:pic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6A8732C-3DAC-44B8-B37D-07D507C59851}"/>
                    </a:ext>
                  </a:extLst>
                </p:cNvPr>
                <p:cNvSpPr txBox="1"/>
                <p:nvPr/>
              </p:nvSpPr>
              <p:spPr>
                <a:xfrm>
                  <a:off x="4996291" y="5790935"/>
                  <a:ext cx="9109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Tyrosine (Y)</a:t>
                  </a:r>
                  <a:endParaRPr lang="en-BE" sz="1200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555C1C-4C0E-4772-BF2A-08A3270AEB85}"/>
                  </a:ext>
                </a:extLst>
              </p:cNvPr>
              <p:cNvGrpSpPr/>
              <p:nvPr/>
            </p:nvGrpSpPr>
            <p:grpSpPr>
              <a:xfrm>
                <a:off x="7433063" y="5530468"/>
                <a:ext cx="1054001" cy="1073424"/>
                <a:chOff x="6281154" y="5499020"/>
                <a:chExt cx="1054001" cy="1073424"/>
              </a:xfrm>
            </p:grpSpPr>
            <p:pic>
              <p:nvPicPr>
                <p:cNvPr id="253" name="Picture 252" descr="Diagram&#10;&#10;Description automatically generated">
                  <a:extLst>
                    <a:ext uri="{FF2B5EF4-FFF2-40B4-BE49-F238E27FC236}">
                      <a16:creationId xmlns:a16="http://schemas.microsoft.com/office/drawing/2014/main" id="{AD94122A-EF88-4D5C-8C43-8902FCABA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20" t="24089" r="64472" b="62068"/>
                <a:stretch/>
              </p:blipFill>
              <p:spPr>
                <a:xfrm>
                  <a:off x="6281154" y="5499020"/>
                  <a:ext cx="1054001" cy="796426"/>
                </a:xfrm>
                <a:prstGeom prst="rect">
                  <a:avLst/>
                </a:prstGeom>
              </p:spPr>
            </p:pic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D508238-0927-47A8-9643-5742E8142294}"/>
                    </a:ext>
                  </a:extLst>
                </p:cNvPr>
                <p:cNvSpPr txBox="1"/>
                <p:nvPr/>
              </p:nvSpPr>
              <p:spPr>
                <a:xfrm>
                  <a:off x="6365602" y="6295445"/>
                  <a:ext cx="8563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Leucine (L)</a:t>
                  </a:r>
                  <a:endParaRPr lang="en-BE" sz="1200" dirty="0"/>
                </a:p>
              </p:txBody>
            </p:sp>
          </p:grpSp>
        </p:grp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8B143C2D-668E-4730-9F60-D7D965BDC199}"/>
                </a:ext>
              </a:extLst>
            </p:cNvPr>
            <p:cNvSpPr/>
            <p:nvPr/>
          </p:nvSpPr>
          <p:spPr>
            <a:xfrm>
              <a:off x="3404771" y="5296806"/>
              <a:ext cx="5195676" cy="130178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0196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 dirty="0"/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3A9A75A4-F01F-48AD-A74D-65ADC0C1A9BC}"/>
              </a:ext>
            </a:extLst>
          </p:cNvPr>
          <p:cNvSpPr txBox="1"/>
          <p:nvPr/>
        </p:nvSpPr>
        <p:spPr>
          <a:xfrm>
            <a:off x="7850843" y="1711119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[F2.]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872B27E-7DA6-4529-93F3-849B369768F7}"/>
              </a:ext>
            </a:extLst>
          </p:cNvPr>
          <p:cNvSpPr txBox="1"/>
          <p:nvPr/>
        </p:nvSpPr>
        <p:spPr>
          <a:xfrm>
            <a:off x="7860851" y="1369720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[F1.]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0C90F-1F68-424B-8BFB-774D979AB51F}"/>
              </a:ext>
            </a:extLst>
          </p:cNvPr>
          <p:cNvSpPr txBox="1"/>
          <p:nvPr/>
        </p:nvSpPr>
        <p:spPr>
          <a:xfrm>
            <a:off x="444105" y="5564434"/>
            <a:ext cx="2546394" cy="86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Be aware of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the choice of hydrophobicity scale and its implications for the tile design!</a:t>
            </a:r>
          </a:p>
          <a:p>
            <a:pPr algn="ctr"/>
            <a:endParaRPr lang="en-B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3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29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none, one or both of the helical domains (HD) predicted by </a:t>
            </a:r>
            <a:r>
              <a:rPr lang="en-GB" sz="1200" dirty="0" err="1">
                <a:solidFill>
                  <a:sysClr val="windowText" lastClr="000000"/>
                </a:solidFill>
              </a:rPr>
              <a:t>AlphaFold</a:t>
            </a:r>
            <a:r>
              <a:rPr lang="en-GB" sz="1200" dirty="0">
                <a:solidFill>
                  <a:sysClr val="windowText" lastClr="000000"/>
                </a:solidFill>
              </a:rPr>
              <a:t>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21301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7662D-7ABB-4D38-83B4-BA21B120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6E2E5-F49C-4A38-85F4-9E0BC2FA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29" y="107950"/>
            <a:ext cx="10748141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2E5DA3-8109-48E9-B903-BD103D59B243}"/>
              </a:ext>
            </a:extLst>
          </p:cNvPr>
          <p:cNvGrpSpPr/>
          <p:nvPr/>
        </p:nvGrpSpPr>
        <p:grpSpPr>
          <a:xfrm>
            <a:off x="519876" y="2966602"/>
            <a:ext cx="3517295" cy="3742857"/>
            <a:chOff x="103478" y="104333"/>
            <a:chExt cx="3895730" cy="404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B382A8-1758-4799-BC65-5A69AEE38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1" r="33995"/>
            <a:stretch/>
          </p:blipFill>
          <p:spPr>
            <a:xfrm>
              <a:off x="103478" y="104333"/>
              <a:ext cx="3895730" cy="404432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2A62F2-A1DA-404B-9D97-6E6585D7C0D3}"/>
                </a:ext>
              </a:extLst>
            </p:cNvPr>
            <p:cNvSpPr txBox="1"/>
            <p:nvPr/>
          </p:nvSpPr>
          <p:spPr>
            <a:xfrm>
              <a:off x="103478" y="304271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9D9314-AA8E-44FB-ABF2-1AB0703DD984}"/>
                </a:ext>
              </a:extLst>
            </p:cNvPr>
            <p:cNvSpPr txBox="1"/>
            <p:nvPr/>
          </p:nvSpPr>
          <p:spPr>
            <a:xfrm>
              <a:off x="691753" y="2459959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4"/>
                  </a:solidFill>
                </a:rPr>
                <a:t>M1</a:t>
              </a:r>
              <a:endParaRPr lang="en-BE" sz="1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A4460-C5EB-4FF9-9F51-D6A69E9CC1A1}"/>
              </a:ext>
            </a:extLst>
          </p:cNvPr>
          <p:cNvGrpSpPr/>
          <p:nvPr/>
        </p:nvGrpSpPr>
        <p:grpSpPr>
          <a:xfrm>
            <a:off x="4215058" y="2971610"/>
            <a:ext cx="3602057" cy="3737283"/>
            <a:chOff x="4151586" y="104333"/>
            <a:chExt cx="3989612" cy="4038305"/>
          </a:xfrm>
        </p:grpSpPr>
        <p:pic>
          <p:nvPicPr>
            <p:cNvPr id="14" name="Picture 13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05A822C7-A108-405C-9F17-6244566FA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6" r="34108"/>
            <a:stretch/>
          </p:blipFill>
          <p:spPr>
            <a:xfrm>
              <a:off x="4151586" y="104333"/>
              <a:ext cx="3989612" cy="4038305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53C903-1608-4AC4-8D0C-B8A6D4A3C3E7}"/>
                </a:ext>
              </a:extLst>
            </p:cNvPr>
            <p:cNvSpPr txBox="1"/>
            <p:nvPr/>
          </p:nvSpPr>
          <p:spPr>
            <a:xfrm>
              <a:off x="4151586" y="304271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8EC7C9-E86E-44B2-B115-4A621BEA0282}"/>
                </a:ext>
              </a:extLst>
            </p:cNvPr>
            <p:cNvSpPr txBox="1"/>
            <p:nvPr/>
          </p:nvSpPr>
          <p:spPr>
            <a:xfrm>
              <a:off x="4839210" y="2459958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4"/>
                  </a:solidFill>
                </a:rPr>
                <a:t>M1</a:t>
              </a:r>
              <a:endParaRPr lang="en-BE" sz="1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851D-FCDA-45D2-8477-3E818DAA9352}"/>
              </a:ext>
            </a:extLst>
          </p:cNvPr>
          <p:cNvGrpSpPr/>
          <p:nvPr/>
        </p:nvGrpSpPr>
        <p:grpSpPr>
          <a:xfrm>
            <a:off x="7995002" y="2961636"/>
            <a:ext cx="3426301" cy="3732843"/>
            <a:chOff x="8293576" y="120699"/>
            <a:chExt cx="3794946" cy="4033507"/>
          </a:xfrm>
        </p:grpSpPr>
        <p:pic>
          <p:nvPicPr>
            <p:cNvPr id="18" name="Picture 1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08FC4822-F3BB-448B-9A2A-4FDA6D4CB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1" r="35089"/>
            <a:stretch/>
          </p:blipFill>
          <p:spPr>
            <a:xfrm>
              <a:off x="8304741" y="120699"/>
              <a:ext cx="3783781" cy="4033507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5D240-957B-42B7-88E1-E851E9ADD1E1}"/>
                </a:ext>
              </a:extLst>
            </p:cNvPr>
            <p:cNvSpPr txBox="1"/>
            <p:nvPr/>
          </p:nvSpPr>
          <p:spPr>
            <a:xfrm>
              <a:off x="8293576" y="3042719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06ECB1-F4F3-43ED-9283-9C39E0D014A3}"/>
                </a:ext>
              </a:extLst>
            </p:cNvPr>
            <p:cNvSpPr txBox="1"/>
            <p:nvPr/>
          </p:nvSpPr>
          <p:spPr>
            <a:xfrm>
              <a:off x="8878483" y="2459958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4"/>
                  </a:solidFill>
                </a:rPr>
                <a:t>M1</a:t>
              </a:r>
              <a:endParaRPr lang="en-BE" sz="1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C8ABD-02C4-4DD0-B9D7-0F85DA4C4E58}"/>
              </a:ext>
            </a:extLst>
          </p:cNvPr>
          <p:cNvGrpSpPr/>
          <p:nvPr/>
        </p:nvGrpSpPr>
        <p:grpSpPr>
          <a:xfrm>
            <a:off x="1079740" y="735948"/>
            <a:ext cx="9872691" cy="2162483"/>
            <a:chOff x="1355057" y="667792"/>
            <a:chExt cx="9872691" cy="216248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E4A92BF-7F0A-4F1D-981A-D84FA308BFDA}"/>
                </a:ext>
              </a:extLst>
            </p:cNvPr>
            <p:cNvGrpSpPr/>
            <p:nvPr/>
          </p:nvGrpSpPr>
          <p:grpSpPr>
            <a:xfrm>
              <a:off x="1355057" y="2173966"/>
              <a:ext cx="9872691" cy="656309"/>
              <a:chOff x="1817405" y="1926189"/>
              <a:chExt cx="9416437" cy="65630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E449C3C-4C7A-42DA-A60D-288C45C2D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799" y="1938607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B43AA8A-B6F2-4056-B934-1DAC829E9C9E}"/>
                  </a:ext>
                </a:extLst>
              </p:cNvPr>
              <p:cNvGrpSpPr/>
              <p:nvPr/>
            </p:nvGrpSpPr>
            <p:grpSpPr>
              <a:xfrm>
                <a:off x="1817405" y="1926189"/>
                <a:ext cx="9416437" cy="656309"/>
                <a:chOff x="1817405" y="1926189"/>
                <a:chExt cx="9416437" cy="656309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97CED9-4FF7-453D-AD64-0B381A79C8DE}"/>
                    </a:ext>
                  </a:extLst>
                </p:cNvPr>
                <p:cNvSpPr txBox="1"/>
                <p:nvPr/>
              </p:nvSpPr>
              <p:spPr>
                <a:xfrm>
                  <a:off x="2996852" y="2253443"/>
                  <a:ext cx="3871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L58</a:t>
                  </a:r>
                  <a:endParaRPr lang="en-BE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1F86295-4E81-4E42-9F84-A5A4C57CD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9683" y="1926189"/>
                  <a:ext cx="0" cy="329078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B9FB35B-F533-45A6-B821-F408A0F59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91259" y="1941453"/>
                  <a:ext cx="0" cy="329078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079D6FE6-9A81-4424-868D-58E734A24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1916" y="2115198"/>
                  <a:ext cx="109134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574CE9EF-DCFC-4266-AA63-77D211EE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8332" y="2115198"/>
                  <a:ext cx="2942064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118B957-9D81-489D-B9F0-312CB5F30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70312" y="1938607"/>
                  <a:ext cx="0" cy="329078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5314F1FF-EB02-4C92-BA69-6D0893270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39252" y="2103146"/>
                  <a:ext cx="4554075" cy="12052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CC1576-1787-4012-BFBA-B14B8D7E6858}"/>
                    </a:ext>
                  </a:extLst>
                </p:cNvPr>
                <p:cNvSpPr txBox="1"/>
                <p:nvPr/>
              </p:nvSpPr>
              <p:spPr>
                <a:xfrm>
                  <a:off x="1817405" y="2255472"/>
                  <a:ext cx="4203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M1</a:t>
                  </a:r>
                  <a:endParaRPr lang="en-BE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5BBF5F1-F9C0-43CB-B5DC-03350547BC90}"/>
                    </a:ext>
                  </a:extLst>
                </p:cNvPr>
                <p:cNvSpPr txBox="1"/>
                <p:nvPr/>
              </p:nvSpPr>
              <p:spPr>
                <a:xfrm>
                  <a:off x="6055782" y="2299864"/>
                  <a:ext cx="50026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Q212</a:t>
                  </a:r>
                  <a:endParaRPr lang="en-BE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1FA1CE-DD0B-4FE4-A69D-2C32241E4264}"/>
                    </a:ext>
                  </a:extLst>
                </p:cNvPr>
                <p:cNvSpPr txBox="1"/>
                <p:nvPr/>
              </p:nvSpPr>
              <p:spPr>
                <a:xfrm>
                  <a:off x="10742752" y="2305499"/>
                  <a:ext cx="491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D449</a:t>
                  </a:r>
                  <a:endParaRPr lang="en-BE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469D75-DA88-4660-A4DF-B5EA57123FAA}"/>
                </a:ext>
              </a:extLst>
            </p:cNvPr>
            <p:cNvGrpSpPr/>
            <p:nvPr/>
          </p:nvGrpSpPr>
          <p:grpSpPr>
            <a:xfrm>
              <a:off x="1355057" y="667792"/>
              <a:ext cx="9714549" cy="1406965"/>
              <a:chOff x="1355057" y="667792"/>
              <a:chExt cx="9714549" cy="140696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3FBD1CA-4C36-48B6-9927-C924937BDDC8}"/>
                  </a:ext>
                </a:extLst>
              </p:cNvPr>
              <p:cNvGrpSpPr/>
              <p:nvPr/>
            </p:nvGrpSpPr>
            <p:grpSpPr>
              <a:xfrm>
                <a:off x="1355057" y="667792"/>
                <a:ext cx="9597849" cy="1406965"/>
                <a:chOff x="1355057" y="667792"/>
                <a:chExt cx="9597849" cy="1406965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5A1264A-239E-42E4-BE88-4DF136185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77617" y="932991"/>
                  <a:ext cx="0" cy="329078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17F6A94-A90C-4FBB-A2B4-3617A8B25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1681" y="948255"/>
                  <a:ext cx="0" cy="329078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412CBDB9-0E51-4FAD-983A-A8F8C5FD0063}"/>
                    </a:ext>
                  </a:extLst>
                </p:cNvPr>
                <p:cNvGrpSpPr/>
                <p:nvPr/>
              </p:nvGrpSpPr>
              <p:grpSpPr>
                <a:xfrm>
                  <a:off x="1355057" y="667792"/>
                  <a:ext cx="9597849" cy="1406965"/>
                  <a:chOff x="1355057" y="667792"/>
                  <a:chExt cx="9597849" cy="1406965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3001778-1618-4583-964F-D9B9D6AB8D47}"/>
                      </a:ext>
                    </a:extLst>
                  </p:cNvPr>
                  <p:cNvGrpSpPr/>
                  <p:nvPr/>
                </p:nvGrpSpPr>
                <p:grpSpPr>
                  <a:xfrm>
                    <a:off x="1575391" y="1332937"/>
                    <a:ext cx="9377515" cy="741820"/>
                    <a:chOff x="1575391" y="1147882"/>
                    <a:chExt cx="9377515" cy="741820"/>
                  </a:xfrm>
                </p:grpSpPr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F20D9DE7-BE73-41E9-9A01-4B35E72447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5391" y="1560624"/>
                      <a:ext cx="9377515" cy="329078"/>
                      <a:chOff x="4664447" y="402770"/>
                      <a:chExt cx="2880922" cy="250373"/>
                    </a:xfrm>
                    <a:noFill/>
                  </p:grpSpPr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F4F75624-70E2-4376-A8EC-EF36D3E3B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4447" y="402771"/>
                        <a:ext cx="362591" cy="250372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sz="1200" dirty="0"/>
                          <a:t>NTD</a:t>
                        </a:r>
                        <a:endParaRPr lang="en-BE" sz="1200" dirty="0"/>
                      </a:p>
                    </p:txBody>
                  </p:sp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093AF7C-3968-4DE1-B957-6EB6D3EEC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9005" y="402771"/>
                        <a:ext cx="978663" cy="250372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E6CDFF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sz="1200" dirty="0"/>
                          <a:t>NAC</a:t>
                        </a:r>
                        <a:endParaRPr lang="en-BE" sz="1200" dirty="0"/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33E96868-B71C-4BCE-B9ED-278978E48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9635" y="402770"/>
                        <a:ext cx="1515734" cy="250372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GB" sz="1200" dirty="0"/>
                          <a:t>CTD</a:t>
                        </a:r>
                        <a:endParaRPr lang="en-BE" sz="1200" dirty="0"/>
                      </a:p>
                    </p:txBody>
                  </p:sp>
                </p:grp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D5003F0-07EA-4D65-9BDB-1CF9E92FC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5391" y="1147882"/>
                      <a:ext cx="1290410" cy="32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200" dirty="0"/>
                        <a:t>NHD</a:t>
                      </a:r>
                      <a:endParaRPr lang="en-BE" sz="1200" dirty="0"/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4BD10A9F-5795-4748-9D71-E395D02869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34872" y="1147882"/>
                      <a:ext cx="1398359" cy="32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B3E6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1200" dirty="0"/>
                        <a:t>CHD</a:t>
                      </a:r>
                      <a:endParaRPr lang="en-BE" sz="1200" dirty="0"/>
                    </a:p>
                  </p:txBody>
                </p:sp>
              </p:grp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890C1135-ED93-4BF3-A0FF-003688C55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12773" y="1154658"/>
                    <a:ext cx="1243503" cy="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65000"/>
                      </a:schemeClr>
                    </a:solidFill>
                    <a:prstDash val="dash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30FA54F-B524-4D3D-8744-B5B87FE559B9}"/>
                      </a:ext>
                    </a:extLst>
                  </p:cNvPr>
                  <p:cNvSpPr txBox="1"/>
                  <p:nvPr/>
                </p:nvSpPr>
                <p:spPr>
                  <a:xfrm>
                    <a:off x="1355057" y="667792"/>
                    <a:ext cx="44066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M1</a:t>
                    </a:r>
                    <a:endParaRPr lang="en-BE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B54FBAF-39BC-476B-A7D8-4340488D62C8}"/>
                      </a:ext>
                    </a:extLst>
                  </p:cNvPr>
                  <p:cNvSpPr txBox="1"/>
                  <p:nvPr/>
                </p:nvSpPr>
                <p:spPr>
                  <a:xfrm>
                    <a:off x="2662861" y="672077"/>
                    <a:ext cx="42191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K63</a:t>
                    </a:r>
                    <a:endParaRPr lang="en-BE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AA17713-E7C7-4EEC-877B-36D3D6CF7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9377" y="961863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4A644C2-F538-41E7-B03D-32E2399DA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4397" y="1135608"/>
                <a:ext cx="1344666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CB5B6C3-BF0A-474C-869E-4F7DE97316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9743" y="957437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5CA773-AF42-4F23-BD5C-30FE40A9B077}"/>
                  </a:ext>
                </a:extLst>
              </p:cNvPr>
              <p:cNvSpPr txBox="1"/>
              <p:nvPr/>
            </p:nvSpPr>
            <p:spPr>
              <a:xfrm>
                <a:off x="10569148" y="672077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K411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43E2FF-E922-4FA1-8A07-C8414B20C0C7}"/>
                  </a:ext>
                </a:extLst>
              </p:cNvPr>
              <p:cNvSpPr txBox="1"/>
              <p:nvPr/>
            </p:nvSpPr>
            <p:spPr>
              <a:xfrm>
                <a:off x="9175025" y="672077"/>
                <a:ext cx="5196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N355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636C5-2555-47AC-BB6D-72EF3073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30</a:t>
            </a:fld>
            <a:endParaRPr lang="en-BE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D30A56C-2B38-4768-9BFF-C1E448D6349A}"/>
              </a:ext>
            </a:extLst>
          </p:cNvPr>
          <p:cNvSpPr txBox="1">
            <a:spLocks/>
          </p:cNvSpPr>
          <p:nvPr/>
        </p:nvSpPr>
        <p:spPr>
          <a:xfrm>
            <a:off x="519877" y="113293"/>
            <a:ext cx="10901426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IV. AtSOG1 helical domain (HD) variations</a:t>
            </a:r>
            <a:endParaRPr lang="en-BE" sz="3000" b="1" i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0A7273-D67D-4884-A677-1FC5A560822B}"/>
              </a:ext>
            </a:extLst>
          </p:cNvPr>
          <p:cNvSpPr txBox="1"/>
          <p:nvPr/>
        </p:nvSpPr>
        <p:spPr>
          <a:xfrm>
            <a:off x="10652982" y="179734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[G.]</a:t>
            </a:r>
            <a:r>
              <a:rPr lang="en-GB" sz="1400" dirty="0"/>
              <a:t> 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2755110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C44F977-A7EF-4BDC-9C80-E3E463D5B45B}"/>
              </a:ext>
            </a:extLst>
          </p:cNvPr>
          <p:cNvSpPr/>
          <p:nvPr/>
        </p:nvSpPr>
        <p:spPr>
          <a:xfrm>
            <a:off x="3579874" y="4752085"/>
            <a:ext cx="8612125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QPQQLVVKRG DKAEQEVSED IFAAVTPTAD PV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PKLATPE PRNAVRICSD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SHIASDYVTP SDYVSAHEVS LAETSEVMCM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DEVQSIQPN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HERPSSGPEL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EHGLENGAK</a:t>
            </a:r>
            <a:r>
              <a:rPr lang="en-GB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 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MLDDKEEQEK</a:t>
            </a:r>
            <a:r>
              <a:rPr lang="en-GB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DRDNENQGEE</a:t>
            </a:r>
            <a:r>
              <a:rPr lang="en-GB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DPTWF</a:t>
            </a:r>
            <a:r>
              <a:rPr lang="en-BE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</a:t>
            </a:r>
            <a:r>
              <a:rPr lang="en-BE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</a:t>
            </a:r>
            <a:r>
              <a:rPr lang="en-BE" sz="1200" dirty="0">
                <a:solidFill>
                  <a:schemeClr val="accent2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GB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accent2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FIL</a:t>
            </a:r>
            <a:r>
              <a:rPr lang="en-BE" sz="1200" u="heavy" dirty="0">
                <a:solidFill>
                  <a:schemeClr val="accent2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N</a:t>
            </a:r>
            <a:r>
              <a:rPr lang="en-BE" sz="1200" u="heavy" dirty="0">
                <a:solidFill>
                  <a:schemeClr val="accent2"/>
                </a:solidFill>
                <a:highlight>
                  <a:srgbClr val="00FF00"/>
                </a:highlight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200" u="heavy" dirty="0">
                <a:solidFill>
                  <a:schemeClr val="accent2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QLVE</a:t>
            </a:r>
            <a:r>
              <a:rPr lang="en-GB" sz="1200" u="heavy" dirty="0">
                <a:solidFill>
                  <a:schemeClr val="accent2"/>
                </a:solidFill>
                <a:uFill>
                  <a:solidFill>
                    <a:srgbClr val="FFB3E6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200" u="heavy" dirty="0">
                <a:solidFill>
                  <a:schemeClr val="accent2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A</a:t>
            </a:r>
            <a:r>
              <a:rPr lang="en-BE" sz="1200" u="heavy" dirty="0">
                <a:solidFill>
                  <a:schemeClr val="accent4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LSLCDDLLG </a:t>
            </a:r>
            <a:r>
              <a:rPr lang="en-BE" sz="1200" u="heavy" dirty="0">
                <a:solidFill>
                  <a:schemeClr val="accent4"/>
                </a:solidFill>
                <a:highlight>
                  <a:srgbClr val="00FF00"/>
                </a:highlight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200" u="heavy" dirty="0">
                <a:solidFill>
                  <a:schemeClr val="accent4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rPr>
              <a:t>DREENTNS GSLKDKQPCI ADYAHLGPED FKRDLEECQK</a:t>
            </a:r>
            <a:r>
              <a:rPr lang="en-GB" sz="1200" dirty="0">
                <a:solidFill>
                  <a:schemeClr val="accent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IVLDPSNI</a:t>
            </a:r>
            <a:r>
              <a:rPr lang="en-BE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</a:t>
            </a:r>
            <a:r>
              <a:rPr lang="en-GB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</a:t>
            </a:r>
            <a:r>
              <a:rPr lang="en-BE" sz="1200" dirty="0">
                <a:solidFill>
                  <a:schemeClr val="accent4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PPEFR</a:t>
            </a:r>
            <a:r>
              <a:rPr lang="en-BE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</a:t>
            </a:r>
            <a:r>
              <a:rPr lang="en-BE" sz="1200" dirty="0">
                <a:solidFill>
                  <a:schemeClr val="accent2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GB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BE" sz="1200" dirty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LE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FG</a:t>
            </a:r>
            <a:r>
              <a:rPr lang="en-BE" sz="1200" dirty="0">
                <a:solidFill>
                  <a:schemeClr val="accent4"/>
                </a:solidFill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SQ</a:t>
            </a:r>
            <a:r>
              <a:rPr lang="en-BE" sz="1200" dirty="0">
                <a:solidFill>
                  <a:schemeClr val="accent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DSFL AWGTGKTD</a:t>
            </a:r>
            <a:endParaRPr lang="en-GB" sz="1200" dirty="0">
              <a:solidFill>
                <a:schemeClr val="accent4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D49FE3-32E8-4CAD-8082-ED5C787813A1}"/>
              </a:ext>
            </a:extLst>
          </p:cNvPr>
          <p:cNvSpPr txBox="1"/>
          <p:nvPr/>
        </p:nvSpPr>
        <p:spPr>
          <a:xfrm>
            <a:off x="3579874" y="3525118"/>
            <a:ext cx="8612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MAGRSWLIDS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NRIATKIMSA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SASSDPRQVV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WKSNPSRHCP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KCQHVIDNSD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VVDDWPG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B27C13-95F7-4953-8967-C2F7EDD883B8}"/>
              </a:ext>
            </a:extLst>
          </p:cNvPr>
          <p:cNvSpPr txBox="1"/>
          <p:nvPr/>
        </p:nvSpPr>
        <p:spPr>
          <a:xfrm>
            <a:off x="3579874" y="4067207"/>
            <a:ext cx="8612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LPRGVKFDPS DPEIIWHLLA KSGLSGLSSH PFIDEFIPTV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NQDDGICYTH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PKNLPGVKSD GTVSHFFHKA IKAYSTGTRK RRKIHDDDFG DVRWHKTGRT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KPVVLDGVQR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GCKKIMVLYG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GKAVKTNWVM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HQYHLGIEED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EKEGDYVVSK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BE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IFYQ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1A00369-2072-4809-BD61-918CA679D8DB}"/>
              </a:ext>
            </a:extLst>
          </p:cNvPr>
          <p:cNvSpPr/>
          <p:nvPr/>
        </p:nvSpPr>
        <p:spPr>
          <a:xfrm>
            <a:off x="276224" y="3814953"/>
            <a:ext cx="2977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1-57 [57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8,91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6200C1-9927-48E0-A7A7-F1048E3900C4}"/>
              </a:ext>
            </a:extLst>
          </p:cNvPr>
          <p:cNvSpPr/>
          <p:nvPr/>
        </p:nvSpPr>
        <p:spPr>
          <a:xfrm>
            <a:off x="276225" y="4441622"/>
            <a:ext cx="29778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res 58-211 [154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9,28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FF0C19E-EB8F-4E8D-96B6-4F2B7A57D17E}"/>
              </a:ext>
            </a:extLst>
          </p:cNvPr>
          <p:cNvSpPr/>
          <p:nvPr/>
        </p:nvSpPr>
        <p:spPr>
          <a:xfrm>
            <a:off x="276225" y="5132871"/>
            <a:ext cx="297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res 212-449 [238 aa];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4,47</a:t>
            </a:r>
            <a:endParaRPr lang="en-BE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B3C6412-0523-4342-A963-507D049433EF}"/>
              </a:ext>
            </a:extLst>
          </p:cNvPr>
          <p:cNvGrpSpPr/>
          <p:nvPr/>
        </p:nvGrpSpPr>
        <p:grpSpPr>
          <a:xfrm>
            <a:off x="266304" y="3522632"/>
            <a:ext cx="2987791" cy="286360"/>
            <a:chOff x="4419600" y="402771"/>
            <a:chExt cx="3886200" cy="250372"/>
          </a:xfrm>
          <a:noFill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37037E4-F77C-49BB-9092-35C2DC01F0D9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NTD</a:t>
              </a:r>
              <a:endParaRPr lang="en-BE" sz="105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6A12FB3-D3D4-47C2-A95A-94CEEFBAA1E4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NAC</a:t>
              </a:r>
              <a:endParaRPr lang="en-BE" sz="105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6A17239-3DD1-4E6C-9A20-2BD2CA75A665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CTD</a:t>
              </a:r>
              <a:endParaRPr lang="en-BE" sz="105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90BAD4-8DBD-4062-BB83-B5A8783DA0DF}"/>
              </a:ext>
            </a:extLst>
          </p:cNvPr>
          <p:cNvGrpSpPr/>
          <p:nvPr/>
        </p:nvGrpSpPr>
        <p:grpSpPr>
          <a:xfrm>
            <a:off x="266304" y="4136683"/>
            <a:ext cx="2987791" cy="286360"/>
            <a:chOff x="4419600" y="402771"/>
            <a:chExt cx="3886200" cy="250372"/>
          </a:xfrm>
          <a:noFill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48990AD-7E38-4C73-801F-C0CA972B7BDF}"/>
                </a:ext>
              </a:extLst>
            </p:cNvPr>
            <p:cNvSpPr/>
            <p:nvPr/>
          </p:nvSpPr>
          <p:spPr>
            <a:xfrm>
              <a:off x="4419600" y="402771"/>
              <a:ext cx="544286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NTD</a:t>
              </a:r>
              <a:endParaRPr lang="en-BE" sz="105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4D14EE-F15C-4DF8-8846-781F6E53E175}"/>
                </a:ext>
              </a:extLst>
            </p:cNvPr>
            <p:cNvSpPr/>
            <p:nvPr/>
          </p:nvSpPr>
          <p:spPr>
            <a:xfrm>
              <a:off x="5007429" y="402771"/>
              <a:ext cx="1273628" cy="250372"/>
            </a:xfrm>
            <a:prstGeom prst="rect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NAC</a:t>
              </a:r>
              <a:endParaRPr lang="en-BE" sz="105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709AD16-C907-485E-8DA1-B9D799F610E1}"/>
                </a:ext>
              </a:extLst>
            </p:cNvPr>
            <p:cNvSpPr/>
            <p:nvPr/>
          </p:nvSpPr>
          <p:spPr>
            <a:xfrm>
              <a:off x="6324600" y="402771"/>
              <a:ext cx="1981200" cy="250372"/>
            </a:xfrm>
            <a:prstGeom prst="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CTD</a:t>
              </a:r>
              <a:endParaRPr lang="en-BE" sz="1050" dirty="0"/>
            </a:p>
          </p:txBody>
        </p:sp>
      </p:grpSp>
      <p:pic>
        <p:nvPicPr>
          <p:cNvPr id="33" name="Picture 3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C390F95-37E5-4D61-ADA2-7A6B2B04E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r="35327"/>
          <a:stretch/>
        </p:blipFill>
        <p:spPr>
          <a:xfrm>
            <a:off x="266304" y="818225"/>
            <a:ext cx="2429707" cy="24198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91FF851-307B-4818-BD5F-FFE01BD259BB}"/>
              </a:ext>
            </a:extLst>
          </p:cNvPr>
          <p:cNvGrpSpPr/>
          <p:nvPr/>
        </p:nvGrpSpPr>
        <p:grpSpPr>
          <a:xfrm>
            <a:off x="6849950" y="1863035"/>
            <a:ext cx="1483662" cy="305473"/>
            <a:chOff x="6896291" y="2022542"/>
            <a:chExt cx="1591370" cy="30547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C422D3-6577-479F-BDBA-D00FAFAE1C2B}"/>
                </a:ext>
              </a:extLst>
            </p:cNvPr>
            <p:cNvCxnSpPr/>
            <p:nvPr/>
          </p:nvCxnSpPr>
          <p:spPr>
            <a:xfrm>
              <a:off x="7173686" y="2328015"/>
              <a:ext cx="1034143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D70F70-E70D-4B55-B9C5-47EEEC5074EB}"/>
                </a:ext>
              </a:extLst>
            </p:cNvPr>
            <p:cNvSpPr txBox="1"/>
            <p:nvPr/>
          </p:nvSpPr>
          <p:spPr>
            <a:xfrm>
              <a:off x="6896291" y="2022542"/>
              <a:ext cx="1591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+ TAD  prediction</a:t>
              </a:r>
              <a:endParaRPr lang="en-B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E4C41-3D7B-4835-AF38-7A542B85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500" y="6516305"/>
            <a:ext cx="2743200" cy="365125"/>
          </a:xfrm>
        </p:spPr>
        <p:txBody>
          <a:bodyPr/>
          <a:lstStyle/>
          <a:p>
            <a:fld id="{27D3B990-0E63-4E74-BE40-33F3AD27F829}" type="slidenum">
              <a:rPr lang="en-BE" smtClean="0"/>
              <a:t>31</a:t>
            </a:fld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1BAD6-2EDD-4BF4-9771-2B69C6D15BE8}"/>
              </a:ext>
            </a:extLst>
          </p:cNvPr>
          <p:cNvSpPr txBox="1"/>
          <p:nvPr/>
        </p:nvSpPr>
        <p:spPr>
          <a:xfrm>
            <a:off x="11097482" y="182757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[G.]</a:t>
            </a:r>
            <a:r>
              <a:rPr lang="en-GB" sz="1400" dirty="0"/>
              <a:t> </a:t>
            </a:r>
            <a:endParaRPr lang="en-BE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2ED426-30E3-4621-B640-28FBEE231EEB}"/>
              </a:ext>
            </a:extLst>
          </p:cNvPr>
          <p:cNvGrpSpPr/>
          <p:nvPr/>
        </p:nvGrpSpPr>
        <p:grpSpPr>
          <a:xfrm>
            <a:off x="266304" y="4740648"/>
            <a:ext cx="2987791" cy="384885"/>
            <a:chOff x="266304" y="5321673"/>
            <a:chExt cx="2987791" cy="38488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1968F3E-1BCC-4723-9CFA-B56C9464D878}"/>
                </a:ext>
              </a:extLst>
            </p:cNvPr>
            <p:cNvGrpSpPr/>
            <p:nvPr/>
          </p:nvGrpSpPr>
          <p:grpSpPr>
            <a:xfrm>
              <a:off x="266304" y="5420198"/>
              <a:ext cx="2987791" cy="286360"/>
              <a:chOff x="4419600" y="402771"/>
              <a:chExt cx="3886200" cy="250372"/>
            </a:xfrm>
            <a:noFill/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BEA04C4-0CE3-47E1-98FF-18F6E94391C2}"/>
                  </a:ext>
                </a:extLst>
              </p:cNvPr>
              <p:cNvSpPr/>
              <p:nvPr/>
            </p:nvSpPr>
            <p:spPr>
              <a:xfrm>
                <a:off x="4419600" y="402771"/>
                <a:ext cx="544286" cy="250372"/>
              </a:xfrm>
              <a:prstGeom prst="rect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NTD</a:t>
                </a:r>
                <a:endParaRPr lang="en-BE" sz="105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C002E70-8E7B-4280-9740-D4AB053AD311}"/>
                  </a:ext>
                </a:extLst>
              </p:cNvPr>
              <p:cNvSpPr/>
              <p:nvPr/>
            </p:nvSpPr>
            <p:spPr>
              <a:xfrm>
                <a:off x="5007429" y="402771"/>
                <a:ext cx="1273628" cy="250372"/>
              </a:xfrm>
              <a:prstGeom prst="rect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NAC</a:t>
                </a:r>
                <a:endParaRPr lang="en-BE" sz="105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B3BC44E-9AC4-46D8-A8B3-17D7140A7680}"/>
                  </a:ext>
                </a:extLst>
              </p:cNvPr>
              <p:cNvSpPr/>
              <p:nvPr/>
            </p:nvSpPr>
            <p:spPr>
              <a:xfrm>
                <a:off x="6324600" y="402771"/>
                <a:ext cx="1981200" cy="250372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CTD</a:t>
                </a:r>
                <a:endParaRPr lang="en-BE" sz="1050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14CD58-8BB3-4937-8F48-E09259FD0DB3}"/>
                </a:ext>
              </a:extLst>
            </p:cNvPr>
            <p:cNvSpPr/>
            <p:nvPr/>
          </p:nvSpPr>
          <p:spPr>
            <a:xfrm>
              <a:off x="2614332" y="5321673"/>
              <a:ext cx="544511" cy="45719"/>
            </a:xfrm>
            <a:prstGeom prst="rect">
              <a:avLst/>
            </a:prstGeom>
            <a:solidFill>
              <a:srgbClr val="EB9FE6"/>
            </a:solidFill>
            <a:ln w="6350">
              <a:solidFill>
                <a:srgbClr val="EB9FE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 sz="1200" dirty="0"/>
            </a:p>
          </p:txBody>
        </p:sp>
      </p:grpSp>
      <p:pic>
        <p:nvPicPr>
          <p:cNvPr id="6" name="Picture 5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49481E62-328D-4C04-BAF2-46D41CF6D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3992" r="25546" b="7026"/>
          <a:stretch/>
        </p:blipFill>
        <p:spPr>
          <a:xfrm>
            <a:off x="8410165" y="844899"/>
            <a:ext cx="3511810" cy="242217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A picture containing necklet&#10;&#10;Description automatically generated">
            <a:extLst>
              <a:ext uri="{FF2B5EF4-FFF2-40B4-BE49-F238E27FC236}">
                <a16:creationId xmlns:a16="http://schemas.microsoft.com/office/drawing/2014/main" id="{404F9A78-5862-4F3A-B8E0-B011A8780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4352" r="24922" b="5070"/>
          <a:stretch/>
        </p:blipFill>
        <p:spPr>
          <a:xfrm>
            <a:off x="3005243" y="844899"/>
            <a:ext cx="3844706" cy="242216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3AACAB-7448-48D8-B628-E27BE37A5151}"/>
              </a:ext>
            </a:extLst>
          </p:cNvPr>
          <p:cNvSpPr txBox="1"/>
          <p:nvPr/>
        </p:nvSpPr>
        <p:spPr>
          <a:xfrm>
            <a:off x="276224" y="5531943"/>
            <a:ext cx="11645751" cy="86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ctr"/>
            <a:r>
              <a:rPr lang="en-GB" sz="1000" u="heavy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EB9FE6"/>
                  </a:solidFill>
                </a:uFill>
              </a:rPr>
              <a:t>Pink underlined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C-terminal helical domain (CHD)</a:t>
            </a:r>
          </a:p>
          <a:p>
            <a:pPr algn="ctr"/>
            <a:r>
              <a:rPr lang="en-GB" sz="1000" dirty="0">
                <a:solidFill>
                  <a:schemeClr val="accent4"/>
                </a:solidFill>
              </a:rPr>
              <a:t>Yellow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Predicted TAD region by either PADDLE or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ea typeface="Times New Roman" panose="02020603050405020304" pitchFamily="18" charset="0"/>
              </a:rPr>
              <a:t>Orange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Predicted TAD region by both PADDLE and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7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0B4EBB-20BD-47DF-A620-BF8B438F244D}"/>
              </a:ext>
            </a:extLst>
          </p:cNvPr>
          <p:cNvSpPr txBox="1"/>
          <p:nvPr/>
        </p:nvSpPr>
        <p:spPr>
          <a:xfrm>
            <a:off x="582655" y="502630"/>
            <a:ext cx="562963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u="dashLong" dirty="0"/>
              <a:t>Disruption CHD helices 1, 2 and 3 </a:t>
            </a:r>
          </a:p>
          <a:p>
            <a:pPr algn="ctr"/>
            <a:endParaRPr lang="en-GB" sz="1400" u="dashLong" dirty="0"/>
          </a:p>
          <a:p>
            <a:pPr algn="ctr"/>
            <a:r>
              <a:rPr lang="en-GB" sz="1200" dirty="0">
                <a:sym typeface="Wingdings" panose="05000000000000000000" pitchFamily="2" charset="2"/>
              </a:rPr>
              <a:t>P and G substitutions</a:t>
            </a:r>
          </a:p>
          <a:p>
            <a:pPr algn="ctr"/>
            <a:r>
              <a:rPr lang="en-GB" sz="1200" dirty="0">
                <a:sym typeface="Wingdings" panose="05000000000000000000" pitchFamily="2" charset="2"/>
              </a:rPr>
              <a:t>FULL confirmed phospho-X background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Tile 35 (341-380): helix 1</a:t>
            </a:r>
          </a:p>
          <a:p>
            <a:pPr algn="ctr"/>
            <a:endParaRPr lang="en-GB" sz="14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Tile 35: EDPTWFDSG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I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QQ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</a:t>
            </a:r>
            <a:r>
              <a:rPr lang="en-GB" sz="1200" b="1" i="0" u="none" strike="noStrike" dirty="0">
                <a:solidFill>
                  <a:schemeClr val="accent5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CDD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LL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QDREENTN 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↓</a:t>
            </a:r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Tile 35: EDPTWFDSG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X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QFI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X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QQ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PGP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DD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X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QDREENTN</a:t>
            </a:r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EDPTWFDSG</a:t>
            </a:r>
            <a:r>
              <a:rPr lang="en-GB" sz="1200" b="1" i="0" u="none" strike="noStrike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QF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LN</a:t>
            </a:r>
            <a:r>
              <a:rPr lang="en-GB" sz="1200" b="1" i="0" u="none" strike="noStrike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QQL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EALSL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DDLLG</a:t>
            </a:r>
            <a:r>
              <a:rPr lang="en-GB" sz="1200" b="1" i="0" u="none" strike="noStrike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</a:t>
            </a:r>
            <a:r>
              <a:rPr lang="en-GB" sz="1200" b="0" i="0" u="none" strike="noStrike" dirty="0">
                <a:effectLst/>
                <a:latin typeface="Courier New" panose="02070309020205020404" pitchFamily="49" charset="0"/>
              </a:rPr>
              <a:t>QD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REENTN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Tile 39 (381-420): helix 2 and 3</a:t>
            </a:r>
          </a:p>
          <a:p>
            <a:pPr algn="ctr"/>
            <a:endParaRPr lang="en-GB" sz="1200" dirty="0"/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Tile 39: SGSLKDKQPC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AH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solidFill>
                  <a:schemeClr val="accent5"/>
                </a:solidFill>
                <a:effectLst/>
                <a:latin typeface="Courier New" panose="02070309020205020404" pitchFamily="49" charset="0"/>
              </a:rPr>
              <a:t>ED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</a:t>
            </a:r>
            <a:r>
              <a:rPr lang="en-GB" sz="1200" b="1" i="0" u="none" strike="noStrike" dirty="0">
                <a:solidFill>
                  <a:schemeClr val="accent5"/>
                </a:solidFill>
                <a:effectLst/>
                <a:latin typeface="Courier New" panose="02070309020205020404" pitchFamily="49" charset="0"/>
              </a:rPr>
              <a:t>D</a:t>
            </a:r>
            <a:r>
              <a:rPr lang="en-GB" sz="1200" b="1" i="0" u="none" strike="noStrike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GB" sz="1200" b="1" i="0" u="none" strike="noStrike" dirty="0">
                <a:solidFill>
                  <a:schemeClr val="accent5"/>
                </a:solidFill>
                <a:effectLst/>
                <a:latin typeface="Courier New" panose="02070309020205020404" pitchFamily="49" charset="0"/>
              </a:rPr>
              <a:t>EE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CQK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IVLDPSNIE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↓</a:t>
            </a:r>
            <a:r>
              <a:rPr lang="en-GB" sz="1200" dirty="0"/>
              <a:t> </a:t>
            </a:r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Tile 39: SGSLKDKQPC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DY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DFKRD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GPGP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QK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IVLDPSNIE</a:t>
            </a:r>
          </a:p>
          <a:p>
            <a:pPr algn="ctr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GB" sz="1200" b="0" i="0" u="none" strike="noStrike" dirty="0">
                <a:effectLst/>
                <a:latin typeface="Courier New" panose="02070309020205020404" pitchFamily="49" charset="0"/>
              </a:rPr>
              <a:t>SGSLKDKQPC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IA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YA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L</a:t>
            </a:r>
            <a:r>
              <a:rPr lang="en-GB" sz="1200" b="0" i="0" u="none" strike="noStrike" dirty="0"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EDF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RDLE</a:t>
            </a:r>
            <a:r>
              <a:rPr lang="en-GB" sz="12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CQK</a:t>
            </a:r>
            <a:r>
              <a:rPr lang="en-GB" sz="1200" b="0" i="0" u="none" strike="noStrike" dirty="0">
                <a:effectLst/>
                <a:latin typeface="Courier New" panose="02070309020205020404" pitchFamily="49" charset="0"/>
              </a:rPr>
              <a:t>IVLDPSNIE</a:t>
            </a:r>
          </a:p>
          <a:p>
            <a:pPr algn="ctr"/>
            <a:endParaRPr lang="en-GB" sz="12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ctr"/>
            <a:r>
              <a:rPr lang="en-GB" sz="1200" dirty="0"/>
              <a:t>  </a:t>
            </a:r>
            <a:endParaRPr lang="en-GB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D55D1-D9A8-4283-A4DB-5B9A9369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32</a:t>
            </a:fld>
            <a:endParaRPr lang="en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B781F8-E9ED-43B8-BA70-D740B18E0B28}"/>
              </a:ext>
            </a:extLst>
          </p:cNvPr>
          <p:cNvGrpSpPr/>
          <p:nvPr/>
        </p:nvGrpSpPr>
        <p:grpSpPr>
          <a:xfrm>
            <a:off x="6494639" y="180616"/>
            <a:ext cx="4968560" cy="3337020"/>
            <a:chOff x="6589889" y="3200509"/>
            <a:chExt cx="4968560" cy="33370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051866-D5BD-4E9D-86B4-1E35E56DCA88}"/>
                </a:ext>
              </a:extLst>
            </p:cNvPr>
            <p:cNvGrpSpPr/>
            <p:nvPr/>
          </p:nvGrpSpPr>
          <p:grpSpPr>
            <a:xfrm>
              <a:off x="6589889" y="3200509"/>
              <a:ext cx="4968560" cy="3337020"/>
              <a:chOff x="6589889" y="3200509"/>
              <a:chExt cx="4968560" cy="33370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79552DA-869F-4C87-95CC-D893FA5782A7}"/>
                  </a:ext>
                </a:extLst>
              </p:cNvPr>
              <p:cNvGrpSpPr/>
              <p:nvPr/>
            </p:nvGrpSpPr>
            <p:grpSpPr>
              <a:xfrm>
                <a:off x="6589889" y="3200509"/>
                <a:ext cx="4968560" cy="3337020"/>
                <a:chOff x="6589889" y="3200509"/>
                <a:chExt cx="4968560" cy="3337020"/>
              </a:xfrm>
            </p:grpSpPr>
            <p:pic>
              <p:nvPicPr>
                <p:cNvPr id="8" name="Picture 7" descr="A picture containing necklet, accessory&#10;&#10;Description automatically generated">
                  <a:extLst>
                    <a:ext uri="{FF2B5EF4-FFF2-40B4-BE49-F238E27FC236}">
                      <a16:creationId xmlns:a16="http://schemas.microsoft.com/office/drawing/2014/main" id="{0CE05C06-6646-489F-AE17-D9B458D2C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94" r="24182"/>
                <a:stretch/>
              </p:blipFill>
              <p:spPr>
                <a:xfrm>
                  <a:off x="6589889" y="3200509"/>
                  <a:ext cx="4968560" cy="3337020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596868-74AA-4EC5-B1FC-E5AC63E74FB4}"/>
                    </a:ext>
                  </a:extLst>
                </p:cNvPr>
                <p:cNvSpPr/>
                <p:nvPr/>
              </p:nvSpPr>
              <p:spPr>
                <a:xfrm rot="19387050">
                  <a:off x="10803694" y="3870017"/>
                  <a:ext cx="492730" cy="1095071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E7B510-1586-402B-98D9-BC5907B1740F}"/>
                    </a:ext>
                  </a:extLst>
                </p:cNvPr>
                <p:cNvSpPr txBox="1"/>
                <p:nvPr/>
              </p:nvSpPr>
              <p:spPr>
                <a:xfrm>
                  <a:off x="11273456" y="4869019"/>
                  <a:ext cx="25039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000" dirty="0"/>
                    <a:t>3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F9C2BC-53E1-456D-BEBD-BF466012824D}"/>
                  </a:ext>
                </a:extLst>
              </p:cNvPr>
              <p:cNvSpPr/>
              <p:nvPr/>
            </p:nvSpPr>
            <p:spPr>
              <a:xfrm rot="2131518">
                <a:off x="10152170" y="4127778"/>
                <a:ext cx="554764" cy="8075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66EE0C-FFA6-41D7-9656-901DDF696BF2}"/>
                  </a:ext>
                </a:extLst>
              </p:cNvPr>
              <p:cNvSpPr txBox="1"/>
              <p:nvPr/>
            </p:nvSpPr>
            <p:spPr>
              <a:xfrm>
                <a:off x="10594968" y="4618603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000" dirty="0"/>
                  <a:t>2</a:t>
                </a: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AE9FA1-4156-428F-8DCC-6670C797B678}"/>
                </a:ext>
              </a:extLst>
            </p:cNvPr>
            <p:cNvSpPr/>
            <p:nvPr/>
          </p:nvSpPr>
          <p:spPr>
            <a:xfrm rot="2131518">
              <a:off x="9710774" y="3515364"/>
              <a:ext cx="554764" cy="163451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0C4394-D391-468A-850C-B780E76C0D60}"/>
                </a:ext>
              </a:extLst>
            </p:cNvPr>
            <p:cNvSpPr txBox="1"/>
            <p:nvPr/>
          </p:nvSpPr>
          <p:spPr>
            <a:xfrm>
              <a:off x="9544521" y="391864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/>
                <a:t>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C0DAD3-31FB-4797-B92D-86F4C41842FE}"/>
              </a:ext>
            </a:extLst>
          </p:cNvPr>
          <p:cNvSpPr txBox="1"/>
          <p:nvPr/>
        </p:nvSpPr>
        <p:spPr>
          <a:xfrm>
            <a:off x="10943668" y="396780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[G1a.]</a:t>
            </a:r>
            <a:r>
              <a:rPr lang="en-GB" sz="1400" dirty="0"/>
              <a:t> </a:t>
            </a:r>
            <a:endParaRPr lang="en-BE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1404C-C083-4587-8245-03EB2D5DF203}"/>
              </a:ext>
            </a:extLst>
          </p:cNvPr>
          <p:cNvGrpSpPr/>
          <p:nvPr/>
        </p:nvGrpSpPr>
        <p:grpSpPr>
          <a:xfrm>
            <a:off x="6494639" y="3555334"/>
            <a:ext cx="5041410" cy="3122050"/>
            <a:chOff x="6494639" y="3517226"/>
            <a:chExt cx="5041410" cy="3122050"/>
          </a:xfrm>
        </p:grpSpPr>
        <p:pic>
          <p:nvPicPr>
            <p:cNvPr id="13" name="Picture 12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50A167FE-F2CD-4461-A78B-5D002C06F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2" t="2007" r="23550" b="4877"/>
            <a:stretch/>
          </p:blipFill>
          <p:spPr>
            <a:xfrm>
              <a:off x="6494639" y="3517226"/>
              <a:ext cx="4968560" cy="312205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EAE074-C9C7-4FE2-98D9-DA2B347FABED}"/>
                </a:ext>
              </a:extLst>
            </p:cNvPr>
            <p:cNvSpPr/>
            <p:nvPr/>
          </p:nvSpPr>
          <p:spPr>
            <a:xfrm rot="19387050">
              <a:off x="10815897" y="4141822"/>
              <a:ext cx="492730" cy="1095071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5BC7A4-AED9-445F-A6F8-B936B968F43E}"/>
                </a:ext>
              </a:extLst>
            </p:cNvPr>
            <p:cNvSpPr txBox="1"/>
            <p:nvPr/>
          </p:nvSpPr>
          <p:spPr>
            <a:xfrm>
              <a:off x="11285659" y="5140824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/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6C4247-5EA0-489E-8739-39DFB184E82D}"/>
                </a:ext>
              </a:extLst>
            </p:cNvPr>
            <p:cNvSpPr/>
            <p:nvPr/>
          </p:nvSpPr>
          <p:spPr>
            <a:xfrm rot="2131518">
              <a:off x="10164373" y="4399583"/>
              <a:ext cx="554764" cy="8075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43680B-9F1D-4164-AAF9-710A6C099763}"/>
                </a:ext>
              </a:extLst>
            </p:cNvPr>
            <p:cNvSpPr txBox="1"/>
            <p:nvPr/>
          </p:nvSpPr>
          <p:spPr>
            <a:xfrm>
              <a:off x="10607170" y="489040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/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CB8378-5085-40A9-8940-296D5FC769D1}"/>
                </a:ext>
              </a:extLst>
            </p:cNvPr>
            <p:cNvSpPr/>
            <p:nvPr/>
          </p:nvSpPr>
          <p:spPr>
            <a:xfrm rot="2131518">
              <a:off x="9722977" y="3787169"/>
              <a:ext cx="554764" cy="163451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402D12-C937-4F80-8102-4801C4C79F27}"/>
                </a:ext>
              </a:extLst>
            </p:cNvPr>
            <p:cNvSpPr txBox="1"/>
            <p:nvPr/>
          </p:nvSpPr>
          <p:spPr>
            <a:xfrm>
              <a:off x="9569398" y="410353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/>
                <a:t>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FCE94DA-B6BD-4AC6-9AD7-FD9578D60602}"/>
              </a:ext>
            </a:extLst>
          </p:cNvPr>
          <p:cNvSpPr txBox="1"/>
          <p:nvPr/>
        </p:nvSpPr>
        <p:spPr>
          <a:xfrm>
            <a:off x="582655" y="5425153"/>
            <a:ext cx="544004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Colors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in figures match those in the AtSOG1 amino acid sequence. </a:t>
            </a:r>
          </a:p>
          <a:p>
            <a:pPr algn="ctr"/>
            <a:r>
              <a:rPr lang="en-GB" sz="1000" b="1" dirty="0"/>
              <a:t>Bold black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AA forming the C-terminal helices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</a:rPr>
              <a:t>Red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Positions where helix stabilizing AA are substituted by helix disrupting AA.</a:t>
            </a:r>
          </a:p>
          <a:p>
            <a:pPr algn="ctr"/>
            <a:r>
              <a:rPr lang="en-GB" sz="1000" dirty="0">
                <a:solidFill>
                  <a:schemeClr val="accent6"/>
                </a:solidFill>
                <a:ea typeface="Times New Roman" panose="02020603050405020304" pitchFamily="18" charset="0"/>
              </a:rPr>
              <a:t>Green</a:t>
            </a:r>
            <a:r>
              <a:rPr lang="en-GB" sz="1000" dirty="0">
                <a:ea typeface="Times New Roman" panose="02020603050405020304" pitchFamily="18" charset="0"/>
              </a:rPr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(Bulky) hydrophobic residue: F, W, Y and L</a:t>
            </a:r>
          </a:p>
          <a:p>
            <a:pPr algn="ctr"/>
            <a:r>
              <a:rPr lang="en-GB" sz="1000" dirty="0">
                <a:solidFill>
                  <a:srgbClr val="00B0F0"/>
                </a:solidFill>
                <a:ea typeface="Times New Roman" panose="02020603050405020304" pitchFamily="18" charset="0"/>
              </a:rPr>
              <a:t>Blue</a:t>
            </a:r>
            <a:r>
              <a:rPr lang="en-GB" sz="1000" dirty="0">
                <a:ea typeface="Times New Roman" panose="02020603050405020304" pitchFamily="18" charset="0"/>
              </a:rPr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= Negative charged residue: D and E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9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0B4EBB-20BD-47DF-A620-BF8B438F244D}"/>
              </a:ext>
            </a:extLst>
          </p:cNvPr>
          <p:cNvSpPr txBox="1"/>
          <p:nvPr/>
        </p:nvSpPr>
        <p:spPr>
          <a:xfrm>
            <a:off x="2980967" y="260332"/>
            <a:ext cx="56296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u="dashLong" dirty="0">
                <a:sym typeface="Wingdings" panose="05000000000000000000" pitchFamily="2" charset="2"/>
              </a:rPr>
              <a:t>Disruption GP linker between helix 2 and 3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Tile 39 (381-420): GP </a:t>
            </a:r>
            <a:r>
              <a:rPr lang="en-GB" sz="1200" dirty="0">
                <a:sym typeface="Wingdings" panose="05000000000000000000" pitchFamily="2" charset="2"/>
              </a:rPr>
              <a:t> AA</a:t>
            </a:r>
          </a:p>
          <a:p>
            <a:pPr algn="ctr"/>
            <a:endParaRPr lang="en-GB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GB" sz="1200" b="0" i="0" u="none" strike="noStrike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SGSLKDKQPC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IADYAHL</a:t>
            </a:r>
            <a:r>
              <a:rPr lang="en-GB" sz="1200" b="0" i="0" u="none" strike="noStrike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GP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EDFKRDLEECQK</a:t>
            </a:r>
            <a:r>
              <a:rPr lang="en-GB" sz="1200" b="0" i="0" u="none" strike="noStrike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IVLDPSNIE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↓</a:t>
            </a:r>
            <a:r>
              <a:rPr lang="en-GB" sz="1200" dirty="0"/>
              <a:t> </a:t>
            </a:r>
          </a:p>
          <a:p>
            <a:pPr algn="ctr"/>
            <a:r>
              <a:rPr lang="en-GB" sz="1200" b="0" i="0" u="none" strike="noStrike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SGSLKDKQPC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IADYAHL</a:t>
            </a:r>
            <a:r>
              <a:rPr lang="en-GB" sz="1200" b="0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AA</a:t>
            </a:r>
            <a:r>
              <a:rPr lang="en-GB" sz="1200" b="1" i="0" u="none" strike="noStrike" dirty="0">
                <a:effectLst/>
                <a:latin typeface="Courier New" panose="02070309020205020404" pitchFamily="49" charset="0"/>
              </a:rPr>
              <a:t>EDFKRDLEECQK</a:t>
            </a:r>
            <a:r>
              <a:rPr lang="en-GB" sz="1200" b="0" i="0" u="none" strike="noStrike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IVLDPSNIE</a:t>
            </a:r>
            <a:r>
              <a:rPr lang="en-GB" sz="1200" dirty="0"/>
              <a:t>  </a:t>
            </a:r>
            <a:endParaRPr lang="en-GB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ctr"/>
            <a:r>
              <a:rPr lang="en-GB" sz="1200" dirty="0"/>
              <a:t>  </a:t>
            </a:r>
            <a:endParaRPr lang="en-GB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D55D1-D9A8-4283-A4DB-5B9A9369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33</a:t>
            </a:fld>
            <a:endParaRPr lang="en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0DAD3-31FB-4797-B92D-86F4C41842FE}"/>
              </a:ext>
            </a:extLst>
          </p:cNvPr>
          <p:cNvSpPr txBox="1"/>
          <p:nvPr/>
        </p:nvSpPr>
        <p:spPr>
          <a:xfrm>
            <a:off x="11353800" y="136525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[G1b.]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CE94DA-B6BD-4AC6-9AD7-FD9578D60602}"/>
              </a:ext>
            </a:extLst>
          </p:cNvPr>
          <p:cNvSpPr txBox="1"/>
          <p:nvPr/>
        </p:nvSpPr>
        <p:spPr>
          <a:xfrm>
            <a:off x="3001762" y="5859701"/>
            <a:ext cx="5440049" cy="86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Bold black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AA forming the C-terminal helices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</a:rPr>
              <a:t>Red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= Position where linker is substituted by Ala</a:t>
            </a:r>
          </a:p>
          <a:p>
            <a:pPr algn="ctr"/>
            <a:r>
              <a:rPr lang="en-GB" sz="1000" dirty="0">
                <a:solidFill>
                  <a:schemeClr val="accent4"/>
                </a:solidFill>
              </a:rPr>
              <a:t>Yellow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Predicted TAD region by either PADDLE or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ea typeface="Times New Roman" panose="02020603050405020304" pitchFamily="18" charset="0"/>
              </a:rPr>
              <a:t>Orange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Predicted TAD region by both PADDLE and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AdPred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r>
              <a:rPr lang="en-BE" sz="10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05ED6A-E7B0-4825-8449-1644D6F6B8E5}"/>
              </a:ext>
            </a:extLst>
          </p:cNvPr>
          <p:cNvGrpSpPr/>
          <p:nvPr/>
        </p:nvGrpSpPr>
        <p:grpSpPr>
          <a:xfrm>
            <a:off x="3149754" y="1808557"/>
            <a:ext cx="5292057" cy="3920043"/>
            <a:chOff x="3436690" y="2405406"/>
            <a:chExt cx="5292057" cy="392004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11B9CB-1216-495C-A928-FC8DE11F3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11181" r="30074" b="5610"/>
            <a:stretch/>
          </p:blipFill>
          <p:spPr>
            <a:xfrm>
              <a:off x="3436690" y="2405406"/>
              <a:ext cx="5292057" cy="3920043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090D88-25D4-4730-A92B-BBC15EBBE6C8}"/>
                </a:ext>
              </a:extLst>
            </p:cNvPr>
            <p:cNvSpPr/>
            <p:nvPr/>
          </p:nvSpPr>
          <p:spPr>
            <a:xfrm rot="2131518">
              <a:off x="7463310" y="3243312"/>
              <a:ext cx="419352" cy="5975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644252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0BD43C-1141-45D1-8638-759885F9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34</a:t>
            </a:fld>
            <a:endParaRPr lang="en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0C01E0-0413-4E61-93F5-94D30BCC4DC0}"/>
              </a:ext>
            </a:extLst>
          </p:cNvPr>
          <p:cNvGrpSpPr/>
          <p:nvPr/>
        </p:nvGrpSpPr>
        <p:grpSpPr>
          <a:xfrm>
            <a:off x="1462087" y="3766572"/>
            <a:ext cx="9267825" cy="3038475"/>
            <a:chOff x="658241" y="2875939"/>
            <a:chExt cx="11009132" cy="3484509"/>
          </a:xfrm>
        </p:grpSpPr>
        <p:pic>
          <p:nvPicPr>
            <p:cNvPr id="6" name="Picture 5" descr="A picture containing accessory, necklet&#10;&#10;Description automatically generated">
              <a:extLst>
                <a:ext uri="{FF2B5EF4-FFF2-40B4-BE49-F238E27FC236}">
                  <a16:creationId xmlns:a16="http://schemas.microsoft.com/office/drawing/2014/main" id="{93D091D7-5403-412C-9067-F213AF2AA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4" t="10931" r="31697" b="12002"/>
            <a:stretch/>
          </p:blipFill>
          <p:spPr>
            <a:xfrm>
              <a:off x="6397708" y="2875939"/>
              <a:ext cx="5269665" cy="343871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8CDEB5-6335-4254-B358-242B7D9494DE}"/>
                </a:ext>
              </a:extLst>
            </p:cNvPr>
            <p:cNvGrpSpPr/>
            <p:nvPr/>
          </p:nvGrpSpPr>
          <p:grpSpPr>
            <a:xfrm>
              <a:off x="658241" y="2920140"/>
              <a:ext cx="10157698" cy="3440308"/>
              <a:chOff x="658241" y="3139215"/>
              <a:chExt cx="10157698" cy="3440308"/>
            </a:xfrm>
          </p:grpSpPr>
          <p:pic>
            <p:nvPicPr>
              <p:cNvPr id="8" name="Picture 7" descr="A picture containing necklet&#10;&#10;Description automatically generated">
                <a:extLst>
                  <a:ext uri="{FF2B5EF4-FFF2-40B4-BE49-F238E27FC236}">
                    <a16:creationId xmlns:a16="http://schemas.microsoft.com/office/drawing/2014/main" id="{33235DD0-E93D-4032-BB72-1F4F0D4A8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04" t="8510" r="29440" b="15700"/>
              <a:stretch/>
            </p:blipFill>
            <p:spPr>
              <a:xfrm>
                <a:off x="658241" y="3139215"/>
                <a:ext cx="5175225" cy="3440308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E48A21-5CC6-4800-B48C-8D117FF2F8AF}"/>
                  </a:ext>
                </a:extLst>
              </p:cNvPr>
              <p:cNvSpPr/>
              <p:nvPr/>
            </p:nvSpPr>
            <p:spPr>
              <a:xfrm rot="5150636">
                <a:off x="3015758" y="4158359"/>
                <a:ext cx="464553" cy="102014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3ED03B-554F-4AF9-A52C-F9E8F5609E1A}"/>
                  </a:ext>
                </a:extLst>
              </p:cNvPr>
              <p:cNvSpPr/>
              <p:nvPr/>
            </p:nvSpPr>
            <p:spPr>
              <a:xfrm rot="2935090">
                <a:off x="4471268" y="3237712"/>
                <a:ext cx="906043" cy="113942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933119-DF95-4A77-B49F-4FAE66F2B500}"/>
                  </a:ext>
                </a:extLst>
              </p:cNvPr>
              <p:cNvSpPr/>
              <p:nvPr/>
            </p:nvSpPr>
            <p:spPr>
              <a:xfrm rot="5150636">
                <a:off x="8628858" y="4390203"/>
                <a:ext cx="702788" cy="93007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A719AB5-CC0B-4285-A157-AA61B9406F63}"/>
                  </a:ext>
                </a:extLst>
              </p:cNvPr>
              <p:cNvSpPr/>
              <p:nvPr/>
            </p:nvSpPr>
            <p:spPr>
              <a:xfrm>
                <a:off x="9933924" y="3266099"/>
                <a:ext cx="882015" cy="104081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7C79980-6826-4D3C-81C2-24901AF084E3}"/>
                  </a:ext>
                </a:extLst>
              </p:cNvPr>
              <p:cNvCxnSpPr>
                <a:stCxn id="10" idx="7"/>
                <a:endCxn id="12" idx="2"/>
              </p:cNvCxnSpPr>
              <p:nvPr/>
            </p:nvCxnSpPr>
            <p:spPr>
              <a:xfrm flipV="1">
                <a:off x="5441762" y="3786504"/>
                <a:ext cx="4492162" cy="17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32EC36-D61B-4D52-901A-25F665D9D1B3}"/>
                  </a:ext>
                </a:extLst>
              </p:cNvPr>
              <p:cNvCxnSpPr>
                <a:cxnSpLocks/>
                <a:endCxn id="11" idx="4"/>
              </p:cNvCxnSpPr>
              <p:nvPr/>
            </p:nvCxnSpPr>
            <p:spPr>
              <a:xfrm>
                <a:off x="3268773" y="4427517"/>
                <a:ext cx="5247667" cy="46089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7EC2D4-8BA1-4055-A946-8D469A389392}"/>
                  </a:ext>
                </a:extLst>
              </p:cNvPr>
              <p:cNvSpPr txBox="1"/>
              <p:nvPr/>
            </p:nvSpPr>
            <p:spPr>
              <a:xfrm>
                <a:off x="6869873" y="3827898"/>
                <a:ext cx="1151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Region 1</a:t>
                </a:r>
              </a:p>
              <a:p>
                <a:pPr algn="ctr"/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</a:rPr>
                  <a:t>tiles 34-35</a:t>
                </a:r>
                <a:endParaRPr lang="en-BE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98F07-C004-4C3B-B379-C2FD7230E83C}"/>
                  </a:ext>
                </a:extLst>
              </p:cNvPr>
              <p:cNvSpPr txBox="1"/>
              <p:nvPr/>
            </p:nvSpPr>
            <p:spPr>
              <a:xfrm>
                <a:off x="6717111" y="4755442"/>
                <a:ext cx="504921" cy="355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dirty="0"/>
                  <a:t>Region 2</a:t>
                </a:r>
              </a:p>
              <a:p>
                <a:pPr algn="ctr"/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</a:rPr>
                  <a:t>tile 42</a:t>
                </a:r>
                <a:endParaRPr lang="en-BE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1EBCE1-36A7-452E-88F6-849E0F97E06B}"/>
              </a:ext>
            </a:extLst>
          </p:cNvPr>
          <p:cNvSpPr txBox="1"/>
          <p:nvPr/>
        </p:nvSpPr>
        <p:spPr>
          <a:xfrm>
            <a:off x="626458" y="52953"/>
            <a:ext cx="1131569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u="dashLong" dirty="0">
                <a:sym typeface="Wingdings" panose="05000000000000000000" pitchFamily="2" charset="2"/>
              </a:rPr>
              <a:t>CHD variations in tiles encompassing the putative TAD</a:t>
            </a:r>
          </a:p>
          <a:p>
            <a:pPr algn="ctr"/>
            <a:endParaRPr lang="en-GB" sz="1200" u="dashLong" dirty="0">
              <a:sym typeface="Wingdings" panose="05000000000000000000" pitchFamily="2" charset="2"/>
            </a:endParaRPr>
          </a:p>
          <a:p>
            <a:pPr algn="ctr"/>
            <a:r>
              <a:rPr lang="en-GB" sz="1200" dirty="0">
                <a:sym typeface="Wingdings" panose="05000000000000000000" pitchFamily="2" charset="2"/>
              </a:rPr>
              <a:t>0% or 100% charge neutralization (D/E  N/Q) or reversal (D/E  K)</a:t>
            </a:r>
          </a:p>
          <a:p>
            <a:pPr algn="ctr"/>
            <a:r>
              <a:rPr lang="en-GB" sz="1200" dirty="0">
                <a:sym typeface="Wingdings" panose="05000000000000000000" pitchFamily="2" charset="2"/>
              </a:rPr>
              <a:t>FULL confirmed phospho-X background</a:t>
            </a:r>
          </a:p>
          <a:p>
            <a:pPr algn="ctr"/>
            <a:r>
              <a:rPr lang="en-GB" sz="1200" dirty="0">
                <a:sym typeface="Wingdings" panose="05000000000000000000" pitchFamily="2" charset="2"/>
              </a:rPr>
              <a:t>Partial (boxes) or full </a:t>
            </a:r>
            <a:r>
              <a:rPr lang="en-GB" sz="1200" dirty="0" err="1">
                <a:sym typeface="Wingdings" panose="05000000000000000000" pitchFamily="2" charset="2"/>
              </a:rPr>
              <a:t>hydrofobicity</a:t>
            </a:r>
            <a:r>
              <a:rPr lang="en-GB" sz="1200" dirty="0">
                <a:sym typeface="Wingdings" panose="05000000000000000000" pitchFamily="2" charset="2"/>
              </a:rPr>
              <a:t> neutralization</a:t>
            </a:r>
          </a:p>
          <a:p>
            <a:pPr algn="ctr"/>
            <a:r>
              <a:rPr lang="en-GB" sz="1200" u="dashLong" dirty="0">
                <a:sym typeface="Wingdings" panose="05000000000000000000" pitchFamily="2" charset="2"/>
              </a:rPr>
              <a:t> </a:t>
            </a:r>
            <a:endParaRPr lang="en-GB" sz="1200" u="dashLong" dirty="0"/>
          </a:p>
          <a:p>
            <a:pPr algn="ctr"/>
            <a:endParaRPr lang="en-GB" sz="1200" dirty="0"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A7EAC-EB36-48B7-96BF-E89B87C2FC50}"/>
              </a:ext>
            </a:extLst>
          </p:cNvPr>
          <p:cNvSpPr txBox="1"/>
          <p:nvPr/>
        </p:nvSpPr>
        <p:spPr>
          <a:xfrm>
            <a:off x="10815939" y="341352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[G2.]</a:t>
            </a:r>
            <a:r>
              <a:rPr lang="en-GB" sz="1400" dirty="0"/>
              <a:t> </a:t>
            </a:r>
            <a:endParaRPr lang="en-BE" sz="1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2EE92A-0CC2-4F26-B8E3-CEC51773F33C}"/>
              </a:ext>
            </a:extLst>
          </p:cNvPr>
          <p:cNvGrpSpPr/>
          <p:nvPr/>
        </p:nvGrpSpPr>
        <p:grpSpPr>
          <a:xfrm>
            <a:off x="2250355" y="1203079"/>
            <a:ext cx="8993724" cy="2308324"/>
            <a:chOff x="2250355" y="1203079"/>
            <a:chExt cx="8993724" cy="23083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36C22-C77B-433E-99F6-289BD7A6F3C8}"/>
                </a:ext>
              </a:extLst>
            </p:cNvPr>
            <p:cNvSpPr txBox="1"/>
            <p:nvPr/>
          </p:nvSpPr>
          <p:spPr>
            <a:xfrm>
              <a:off x="3243079" y="1203079"/>
              <a:ext cx="80010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/>
                <a:t>	</a:t>
              </a:r>
            </a:p>
            <a:p>
              <a:r>
                <a:rPr lang="en-GB" sz="1200" dirty="0"/>
                <a:t>Tile 34 (331-370): 	</a:t>
              </a:r>
              <a:r>
                <a:rPr lang="en-BE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KDRDNENQGE</a:t>
              </a:r>
              <a:r>
                <a:rPr lang="en-GB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EDPTWFDSG</a:t>
              </a:r>
              <a:r>
                <a:rPr lang="en-BE" sz="1200" b="1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GB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b="1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FILNSQQLV</a:t>
              </a:r>
              <a:r>
                <a:rPr lang="en-GB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EALSLCDDLL</a:t>
              </a:r>
              <a:r>
                <a:rPr lang="en-BE" sz="1200" b="1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GB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				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KDRDNENQGE</a:t>
              </a:r>
              <a:r>
                <a:rPr lang="en-GB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EDPTWF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GS</a:t>
              </a:r>
              <a:r>
                <a:rPr lang="en-GB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FILNSQQLV</a:t>
              </a:r>
              <a:r>
                <a:rPr lang="en-GB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EA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LSLCDDLL</a:t>
              </a:r>
              <a:endParaRPr lang="en-BE" sz="1200" dirty="0"/>
            </a:p>
            <a:p>
              <a:r>
                <a:rPr lang="en-GB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NQG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PT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WF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sz="1200" kern="1200" dirty="0"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QQ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LL</a:t>
              </a:r>
              <a:endParaRPr lang="en-GB" sz="1200" kern="1200" dirty="0">
                <a:solidFill>
                  <a:schemeClr val="accent6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B" sz="1200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200" dirty="0"/>
                <a:t>Tile 35 (341-380): 	</a:t>
              </a:r>
              <a:r>
                <a:rPr lang="en-BE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EDPTWFDSGS</a:t>
              </a:r>
              <a:r>
                <a:rPr lang="en-GB" sz="1200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b="1" dirty="0"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FILNSQQLV EALSLCDDLL</a:t>
              </a:r>
              <a:r>
                <a:rPr lang="en-GB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b="1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GS</a:t>
              </a:r>
              <a:r>
                <a:rPr lang="en-BE" sz="1200" dirty="0"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QDREENTN</a:t>
              </a:r>
              <a:endParaRPr lang="en-GB" sz="1200" dirty="0"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endParaRPr>
            </a:p>
            <a:p>
              <a:r>
                <a:rPr lang="en-GB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		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EDPTWF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GS</a:t>
              </a:r>
              <a:r>
                <a:rPr lang="en-GB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FILNSQQLV EA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LSLCDDLL</a:t>
              </a:r>
              <a:r>
                <a:rPr lang="en-GB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GSQDREENTN</a:t>
              </a:r>
              <a:endParaRPr lang="en-GB" sz="1200" dirty="0">
                <a:solidFill>
                  <a:schemeClr val="accent4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endParaRPr>
            </a:p>
            <a:p>
              <a:r>
                <a:rPr lang="en-GB" sz="1200" kern="1200" dirty="0">
                  <a:solidFill>
                    <a:schemeClr val="accent4"/>
                  </a:solidFill>
                  <a:effectLst/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PT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WF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sz="1200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QQ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LL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EE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NTN</a:t>
              </a:r>
              <a:endParaRPr lang="en-GB" sz="1200" kern="1200" dirty="0"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200" dirty="0"/>
                <a:t>Tile 42 (410-449):	</a:t>
              </a:r>
              <a:r>
                <a:rPr lang="en-BE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QKIVLDPSNI</a:t>
              </a:r>
              <a:r>
                <a:rPr lang="en-GB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ELDTPPEFRL</a:t>
              </a:r>
              <a:r>
                <a:rPr lang="en-GB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SQLEFGSQDS</a:t>
              </a:r>
              <a:r>
                <a:rPr lang="en-GB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FLAWGTGKTD 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		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QK</a:t>
              </a:r>
              <a:r>
                <a:rPr lang="en-BE" sz="1200" kern="1200" dirty="0">
                  <a:solidFill>
                    <a:schemeClr val="accent4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IVL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DPSNI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LDTPPEFR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SQLE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FGSQDS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FLAWGTGKTD </a:t>
              </a:r>
              <a:endPara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200" dirty="0">
                  <a:solidFill>
                    <a:srgbClr val="FFC78F"/>
                  </a:solidFill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QKIV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PSNI</a:t>
              </a:r>
              <a:r>
                <a:rPr lang="en-GB" sz="1200" kern="1200" dirty="0">
                  <a:solidFill>
                    <a:srgbClr val="70AD47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solidFill>
                    <a:schemeClr val="accent6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PP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GB" sz="1200" kern="1200" dirty="0">
                  <a:effectLst/>
                  <a:highlight>
                    <a:srgbClr val="00FF00"/>
                  </a:highlight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1200" kern="1200" dirty="0"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FL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BE" sz="1200" kern="1200" dirty="0">
                  <a:solidFill>
                    <a:srgbClr val="70AD47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BE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GTGKT</a:t>
              </a:r>
              <a:r>
                <a:rPr lang="en-BE" sz="1200" kern="1200" dirty="0">
                  <a:solidFill>
                    <a:srgbClr val="00B0F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GB" sz="1200" kern="1200" dirty="0">
                <a:solidFill>
                  <a:srgbClr val="00B0F0"/>
                </a:solidFill>
                <a:effectLst/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5227A73B-0569-4DBC-A742-53C97BAFED6C}"/>
                </a:ext>
              </a:extLst>
            </p:cNvPr>
            <p:cNvSpPr/>
            <p:nvPr/>
          </p:nvSpPr>
          <p:spPr>
            <a:xfrm>
              <a:off x="2967407" y="1318177"/>
              <a:ext cx="275672" cy="141577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25AEE448-C61C-481A-8799-E5D1DE01F12C}"/>
                </a:ext>
              </a:extLst>
            </p:cNvPr>
            <p:cNvSpPr/>
            <p:nvPr/>
          </p:nvSpPr>
          <p:spPr>
            <a:xfrm>
              <a:off x="3030099" y="2828103"/>
              <a:ext cx="212980" cy="60089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98CCC5-101A-4470-9086-5E627BD82EB4}"/>
                </a:ext>
              </a:extLst>
            </p:cNvPr>
            <p:cNvSpPr txBox="1"/>
            <p:nvPr/>
          </p:nvSpPr>
          <p:spPr>
            <a:xfrm>
              <a:off x="2259804" y="1887353"/>
              <a:ext cx="673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Region 1</a:t>
              </a:r>
              <a:endParaRPr lang="en-BE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5A38C5-D374-40C2-9EA3-569CE1B36B75}"/>
                </a:ext>
              </a:extLst>
            </p:cNvPr>
            <p:cNvSpPr txBox="1"/>
            <p:nvPr/>
          </p:nvSpPr>
          <p:spPr>
            <a:xfrm>
              <a:off x="2250355" y="2990051"/>
              <a:ext cx="673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Region 2</a:t>
              </a:r>
              <a:endParaRPr lang="en-B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969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0B4EBB-20BD-47DF-A620-BF8B438F244D}"/>
              </a:ext>
            </a:extLst>
          </p:cNvPr>
          <p:cNvSpPr txBox="1"/>
          <p:nvPr/>
        </p:nvSpPr>
        <p:spPr>
          <a:xfrm>
            <a:off x="347419" y="606771"/>
            <a:ext cx="114971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u="dashLong" dirty="0"/>
              <a:t>CHD shuffle variants </a:t>
            </a:r>
            <a:r>
              <a:rPr lang="en-GB" sz="1400" u="dashLong" dirty="0">
                <a:sym typeface="Wingdings" panose="05000000000000000000" pitchFamily="2" charset="2"/>
              </a:rPr>
              <a:t>of tiles encompassing the putative TAD</a:t>
            </a:r>
            <a:endParaRPr lang="en-GB" sz="1400" u="dashLong" dirty="0"/>
          </a:p>
          <a:p>
            <a:pPr algn="ctr"/>
            <a:endParaRPr lang="en-GB" sz="1400" u="dashLong" dirty="0"/>
          </a:p>
          <a:p>
            <a:pPr algn="ctr"/>
            <a:r>
              <a:rPr lang="en-GB" sz="1200" dirty="0"/>
              <a:t>Full confirmed phospho-X background</a:t>
            </a:r>
          </a:p>
          <a:p>
            <a:pPr algn="ctr"/>
            <a:r>
              <a:rPr lang="en-GB" sz="1200" dirty="0"/>
              <a:t>Charge and hydrophobicity unaltered </a:t>
            </a:r>
          </a:p>
          <a:p>
            <a:pPr algn="ctr"/>
            <a:endParaRPr lang="en-GB" sz="14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GB" sz="1200" dirty="0"/>
              <a:t>  </a:t>
            </a:r>
            <a:endParaRPr lang="en-GB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F5A34-D805-44EF-8042-774551A5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F9E79-D1CF-444B-A2ED-D87AD2A51DE9}"/>
              </a:ext>
            </a:extLst>
          </p:cNvPr>
          <p:cNvSpPr txBox="1"/>
          <p:nvPr/>
        </p:nvSpPr>
        <p:spPr>
          <a:xfrm>
            <a:off x="10819715" y="484926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[G3.]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690D4-CF41-4913-ACC4-88CC37AEE907}"/>
              </a:ext>
            </a:extLst>
          </p:cNvPr>
          <p:cNvSpPr txBox="1"/>
          <p:nvPr/>
        </p:nvSpPr>
        <p:spPr>
          <a:xfrm>
            <a:off x="927323" y="3662870"/>
            <a:ext cx="97726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uFill>
                  <a:solidFill>
                    <a:schemeClr val="tx1"/>
                  </a:solidFill>
                </a:u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Wild type sequence: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1200" dirty="0"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1 2 3 4 5 6 7 8 9 10 11 12 13 14 15 16 17 18 19 20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uFill>
                  <a:solidFill>
                    <a:schemeClr val="tx1"/>
                  </a:solidFill>
                </a:u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Full shuffle: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rgbClr val="C00000"/>
                </a:solidFill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17 9 5 19 1 11 7 2 15 4 20 12 3 8 14 18 6 10 13 16</a:t>
            </a:r>
          </a:p>
          <a:p>
            <a:pPr algn="ctr"/>
            <a:endParaRPr lang="en-GB" sz="1200" kern="1200" dirty="0">
              <a:effectLst/>
              <a:uFill>
                <a:solidFill>
                  <a:schemeClr val="tx1"/>
                </a:solidFill>
              </a:u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uFill>
                  <a:solidFill>
                    <a:schemeClr val="tx1"/>
                  </a:solidFill>
                </a:u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Shuffle putative TAD: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1200" dirty="0"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1 2 3 4 5 6 </a:t>
            </a:r>
            <a:r>
              <a:rPr lang="en-GB" sz="1200" kern="1200" dirty="0">
                <a:solidFill>
                  <a:srgbClr val="C00000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13 9 11 14 8 12 7 10 </a:t>
            </a:r>
            <a:r>
              <a:rPr lang="en-GB" sz="1200" kern="1200" dirty="0"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15 16 17 18 19 20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uFill>
                  <a:solidFill>
                    <a:schemeClr val="tx1"/>
                  </a:solidFill>
                </a:u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Shuffle the surroundings of the putative TAD:</a:t>
            </a:r>
          </a:p>
          <a:p>
            <a:pPr algn="ctr"/>
            <a:endParaRPr lang="en-GB" sz="1200" dirty="0">
              <a:uFill>
                <a:solidFill>
                  <a:schemeClr val="tx1"/>
                </a:solidFill>
              </a:u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1200" dirty="0">
                <a:solidFill>
                  <a:srgbClr val="C00000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4 6 1 3 2 5 </a:t>
            </a:r>
            <a:r>
              <a:rPr lang="en-GB" sz="1200" kern="1200" dirty="0"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7 8 9 10 11 12 13 14 </a:t>
            </a:r>
            <a:r>
              <a:rPr lang="en-GB" sz="1200" kern="1200" dirty="0">
                <a:solidFill>
                  <a:srgbClr val="C00000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17 19 16 20 18 15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46F8CD-9CD5-414D-93A4-A81868AA8ECD}"/>
              </a:ext>
            </a:extLst>
          </p:cNvPr>
          <p:cNvCxnSpPr>
            <a:cxnSpLocks/>
          </p:cNvCxnSpPr>
          <p:nvPr/>
        </p:nvCxnSpPr>
        <p:spPr>
          <a:xfrm>
            <a:off x="5933391" y="3130293"/>
            <a:ext cx="0" cy="3820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C7294B-DCA6-40EA-A455-940D9B9DD44C}"/>
              </a:ext>
            </a:extLst>
          </p:cNvPr>
          <p:cNvGrpSpPr/>
          <p:nvPr/>
        </p:nvGrpSpPr>
        <p:grpSpPr>
          <a:xfrm>
            <a:off x="2156317" y="1655614"/>
            <a:ext cx="9087762" cy="1200329"/>
            <a:chOff x="2156317" y="1203079"/>
            <a:chExt cx="9087762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A229D5-E754-4208-833A-AE6B8DFCE63F}"/>
                </a:ext>
              </a:extLst>
            </p:cNvPr>
            <p:cNvSpPr txBox="1"/>
            <p:nvPr/>
          </p:nvSpPr>
          <p:spPr>
            <a:xfrm>
              <a:off x="3243079" y="1203079"/>
              <a:ext cx="8001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/>
                <a:t>	</a:t>
              </a:r>
            </a:p>
            <a:p>
              <a:r>
                <a:rPr lang="en-GB" sz="1200" dirty="0"/>
                <a:t>Tile 34 (331-370): 	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KDRDNENQGE</a:t>
              </a:r>
              <a:r>
                <a:rPr lang="en-GB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EDPTWF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</a:t>
              </a:r>
              <a:r>
                <a:rPr lang="en-BE" sz="1200" dirty="0">
                  <a:solidFill>
                    <a:schemeClr val="accent2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GB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</a:t>
              </a:r>
              <a:r>
                <a:rPr lang="en-BE" sz="1200" dirty="0">
                  <a:solidFill>
                    <a:schemeClr val="accent2"/>
                  </a:solidFill>
                  <a:highlight>
                    <a:srgbClr val="00FF00"/>
                  </a:highlight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QQLV</a:t>
              </a:r>
              <a:r>
                <a:rPr lang="en-GB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EA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LSLCDDLL</a:t>
              </a:r>
              <a:endParaRPr lang="en-BE" sz="1200" dirty="0"/>
            </a:p>
            <a:p>
              <a:r>
                <a:rPr lang="en-GB" sz="1200" kern="1200" dirty="0">
                  <a:effectLst/>
                  <a:uFill>
                    <a:solidFill>
                      <a:srgbClr val="000000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endParaRPr lang="en-GB" sz="1200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200" dirty="0"/>
                <a:t>Tile 35 (341-380): </a:t>
              </a:r>
              <a:r>
                <a:rPr lang="en-GB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	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EDPTWF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D</a:t>
              </a:r>
              <a:r>
                <a:rPr lang="en-BE" sz="1200" dirty="0">
                  <a:solidFill>
                    <a:schemeClr val="accent4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G</a:t>
              </a:r>
              <a:r>
                <a:rPr lang="en-BE" sz="1200" dirty="0">
                  <a:solidFill>
                    <a:schemeClr val="accent2"/>
                  </a:solidFill>
                  <a:highlight>
                    <a:srgbClr val="00FF00"/>
                  </a:highlight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GB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2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Q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FILN</a:t>
              </a:r>
              <a:r>
                <a:rPr lang="en-BE" sz="1200" dirty="0">
                  <a:solidFill>
                    <a:schemeClr val="accent2"/>
                  </a:solidFill>
                  <a:highlight>
                    <a:srgbClr val="00FF00"/>
                  </a:highlight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2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QQLV EA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LSLCDDLL</a:t>
              </a:r>
              <a:r>
                <a:rPr lang="en-GB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 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G</a:t>
              </a:r>
              <a:r>
                <a:rPr lang="en-BE" sz="1200" dirty="0">
                  <a:solidFill>
                    <a:schemeClr val="accent4"/>
                  </a:solidFill>
                  <a:highlight>
                    <a:srgbClr val="00FF00"/>
                  </a:highlight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S</a:t>
              </a:r>
              <a:r>
                <a:rPr lang="en-BE" sz="1200" dirty="0">
                  <a:solidFill>
                    <a:schemeClr val="accent4"/>
                  </a:solidFill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</a:rPr>
                <a:t>QDREENTN</a:t>
              </a:r>
              <a:endParaRPr lang="en-GB" sz="1200" dirty="0">
                <a:solidFill>
                  <a:schemeClr val="accent4"/>
                </a:solidFill>
                <a:uFill>
                  <a:solidFill>
                    <a:srgbClr val="FFB3E6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</a:endParaRPr>
            </a:p>
            <a:p>
              <a:r>
                <a:rPr lang="en-GB" sz="1200" kern="1200" dirty="0">
                  <a:solidFill>
                    <a:schemeClr val="accent4"/>
                  </a:solidFill>
                  <a:effectLst/>
                  <a:uFill>
                    <a:solidFill>
                      <a:srgbClr val="FFB3E6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endParaRPr lang="en-GB" sz="1200" dirty="0">
                <a:uFill>
                  <a:solidFill>
                    <a:srgbClr val="000000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200" dirty="0"/>
                <a:t>Tile 42 (410-449):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QK</a:t>
              </a:r>
              <a:r>
                <a:rPr lang="en-BE" sz="1200" kern="1200" dirty="0">
                  <a:solidFill>
                    <a:schemeClr val="accent4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IVL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DPSNI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LD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highlight>
                    <a:srgbClr val="00FF00"/>
                  </a:highlight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PPEFR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highlight>
                    <a:srgbClr val="00FF00"/>
                  </a:highlight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solidFill>
                    <a:schemeClr val="accent2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QLE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FG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highlight>
                    <a:srgbClr val="00FF00"/>
                  </a:highlight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QDS</a:t>
              </a:r>
              <a:r>
                <a:rPr lang="en-GB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BE" sz="1200" kern="1200" dirty="0">
                  <a:solidFill>
                    <a:srgbClr val="FFC78F"/>
                  </a:solidFill>
                  <a:effectLst/>
                  <a:uFill>
                    <a:solidFill>
                      <a:schemeClr val="tx1"/>
                    </a:solidFill>
                  </a:u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FLAWGTGKTD </a:t>
              </a:r>
              <a:endParaRPr lang="en-GB" sz="1200" kern="1200" dirty="0">
                <a:solidFill>
                  <a:srgbClr val="FFC78F"/>
                </a:solidFill>
                <a:effectLst/>
                <a:uFill>
                  <a:solidFill>
                    <a:schemeClr val="tx1"/>
                  </a:solidFill>
                </a:u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B63B8E5-45CB-4EC5-AEA4-6091CEFA1562}"/>
                </a:ext>
              </a:extLst>
            </p:cNvPr>
            <p:cNvSpPr/>
            <p:nvPr/>
          </p:nvSpPr>
          <p:spPr>
            <a:xfrm>
              <a:off x="2967407" y="1318178"/>
              <a:ext cx="275672" cy="60089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5212DC9-7E02-4DB6-95E2-6CC795A4D00F}"/>
                </a:ext>
              </a:extLst>
            </p:cNvPr>
            <p:cNvSpPr/>
            <p:nvPr/>
          </p:nvSpPr>
          <p:spPr>
            <a:xfrm>
              <a:off x="3030099" y="2018919"/>
              <a:ext cx="212980" cy="38448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6D9E69-E40E-4EA1-BD5E-A4A357B8F833}"/>
                </a:ext>
              </a:extLst>
            </p:cNvPr>
            <p:cNvSpPr txBox="1"/>
            <p:nvPr/>
          </p:nvSpPr>
          <p:spPr>
            <a:xfrm>
              <a:off x="2156317" y="1478698"/>
              <a:ext cx="673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Region 1</a:t>
              </a:r>
              <a:endParaRPr lang="en-BE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F0EF9-0A96-4A74-8E1C-0A5D1D1DA2BF}"/>
                </a:ext>
              </a:extLst>
            </p:cNvPr>
            <p:cNvSpPr txBox="1"/>
            <p:nvPr/>
          </p:nvSpPr>
          <p:spPr>
            <a:xfrm>
              <a:off x="2156317" y="2028887"/>
              <a:ext cx="673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Region 2</a:t>
              </a:r>
              <a:endParaRPr lang="en-B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44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36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none, one or both of the helical domains (HD) predicted by </a:t>
            </a:r>
            <a:r>
              <a:rPr lang="en-GB" sz="1200" dirty="0" err="1">
                <a:solidFill>
                  <a:sysClr val="windowText" lastClr="000000"/>
                </a:solidFill>
              </a:rPr>
              <a:t>AlphaFold</a:t>
            </a:r>
            <a:r>
              <a:rPr lang="en-GB" sz="1200" dirty="0">
                <a:solidFill>
                  <a:sysClr val="windowText" lastClr="000000"/>
                </a:solidFill>
              </a:rPr>
              <a:t>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3395032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A991-E662-486E-B490-14F7DFC2A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66"/>
            <a:ext cx="6417734" cy="4572692"/>
          </a:xfrm>
        </p:spPr>
        <p:txBody>
          <a:bodyPr>
            <a:noAutofit/>
          </a:bodyPr>
          <a:lstStyle/>
          <a:p>
            <a:r>
              <a:rPr lang="en-GB" sz="1200" dirty="0"/>
              <a:t>(+) 3 yeast Gcn4 low activity tiles selected from the list provided by Max Staller.</a:t>
            </a:r>
          </a:p>
          <a:p>
            <a:pPr marL="0" indent="0">
              <a:buNone/>
            </a:pPr>
            <a:r>
              <a:rPr lang="en-GB" sz="1200" dirty="0"/>
              <a:t>	&gt;Gnc4Lib_Charge_LOW</a:t>
            </a:r>
            <a:br>
              <a:rPr lang="en-GB" sz="1200" dirty="0"/>
            </a:br>
            <a:r>
              <a:rPr lang="en-GB" sz="1200" dirty="0"/>
              <a:t>	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STDSTPMFEYENLENNSKEWTSLFDNDIPVTTDDVSLADK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	&gt;Gnc4Lib_Disorder_LOW</a:t>
            </a:r>
            <a:br>
              <a:rPr lang="en-GB" sz="1200" dirty="0"/>
            </a:br>
            <a:r>
              <a:rPr lang="en-GB" sz="1200" dirty="0"/>
              <a:t>	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STDSTPMFEYEGLEDNSKEWTSLFDNDIPVTTDDVSPADK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	&gt;Gnc4Lib_HoldChargeDisorder_LOW</a:t>
            </a:r>
            <a:br>
              <a:rPr lang="en-GB" sz="1200" dirty="0"/>
            </a:br>
            <a:r>
              <a:rPr lang="en-GB" sz="1200" dirty="0"/>
              <a:t>	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STDSTPMFDYDNLEDNSKDWTSLFDNDIPVTTDDVSLADK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200" dirty="0"/>
          </a:p>
          <a:p>
            <a:r>
              <a:rPr lang="en-GB" sz="1200" dirty="0"/>
              <a:t>(+) 2 tiles based on Arabidopsis TADs described in literature: </a:t>
            </a:r>
          </a:p>
          <a:p>
            <a:pPr lvl="1"/>
            <a:r>
              <a:rPr lang="en-GB" altLang="en-BE" sz="1200" dirty="0"/>
              <a:t>AtERF98 (</a:t>
            </a:r>
            <a:r>
              <a:rPr lang="en-GB" altLang="en-BE" sz="1200" dirty="0" err="1"/>
              <a:t>Uniprot</a:t>
            </a:r>
            <a:r>
              <a:rPr lang="en-GB" altLang="en-BE" sz="1200" dirty="0"/>
              <a:t> </a:t>
            </a:r>
            <a:r>
              <a:rPr kumimoji="0" lang="en-BE" altLang="en-BE" sz="1200" b="0" i="0" u="none" strike="noStrike" cap="none" normalizeH="0" baseline="0" dirty="0">
                <a:ln>
                  <a:noFill/>
                </a:ln>
                <a:effectLst/>
              </a:rPr>
              <a:t>Q9LTC5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  <a:r>
              <a:rPr lang="en-GB" altLang="en-BE" sz="1200" dirty="0"/>
              <a:t> 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TAD: residues 115-139 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 Tile encompasses residues 99-139</a:t>
            </a:r>
          </a:p>
          <a:p>
            <a:pPr marL="457200" lvl="1" indent="0">
              <a:buNone/>
            </a:pP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	(</a:t>
            </a:r>
            <a:r>
              <a:rPr kumimoji="0" lang="en-GB" altLang="en-B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Yoo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 et al. 2021; </a:t>
            </a:r>
            <a:r>
              <a:rPr kumimoji="0" lang="en-GB" altLang="en-B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doi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: </a:t>
            </a:r>
            <a:r>
              <a:rPr kumimoji="0" lang="fr-FR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10.1111/j.1365-313X.2012.04935.x )</a:t>
            </a:r>
          </a:p>
          <a:p>
            <a:pPr marL="0" indent="0">
              <a:buNone/>
            </a:pPr>
            <a:r>
              <a:rPr lang="en-GB" sz="1200" dirty="0"/>
              <a:t>	&gt;AtERF98_res99till139_Tiwari2012</a:t>
            </a:r>
            <a:br>
              <a:rPr lang="en-GB" sz="1200" dirty="0"/>
            </a:br>
            <a:r>
              <a:rPr lang="en-GB" sz="1200" dirty="0"/>
              <a:t>	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SSSGSTSTNVSRQNQR</a:t>
            </a:r>
            <a:r>
              <a:rPr lang="en-GB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EVFEFEYLDDKVLEELLDSEERKR</a:t>
            </a:r>
            <a:endParaRPr kumimoji="0" lang="en-GB" altLang="en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sym typeface="Wingdings" panose="05000000000000000000" pitchFamily="2" charset="2"/>
            </a:endParaRPr>
          </a:p>
          <a:p>
            <a:pPr lvl="1"/>
            <a:r>
              <a:rPr lang="en-GB" altLang="en-BE" sz="1200" dirty="0">
                <a:sym typeface="Wingdings" panose="05000000000000000000" pitchFamily="2" charset="2"/>
              </a:rPr>
              <a:t>AtPIF3 (</a:t>
            </a:r>
            <a:r>
              <a:rPr lang="en-GB" altLang="en-BE" sz="1200" dirty="0" err="1">
                <a:sym typeface="Wingdings" panose="05000000000000000000" pitchFamily="2" charset="2"/>
              </a:rPr>
              <a:t>Uniprot</a:t>
            </a:r>
            <a:r>
              <a:rPr lang="en-GB" altLang="en-BE" sz="1200" dirty="0">
                <a:sym typeface="Wingdings" panose="05000000000000000000" pitchFamily="2" charset="2"/>
              </a:rPr>
              <a:t>: </a:t>
            </a:r>
            <a:r>
              <a:rPr kumimoji="0" lang="en-BE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O80536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lang="en-GB" altLang="en-BE" sz="1200" dirty="0">
                <a:sym typeface="Wingdings" panose="05000000000000000000" pitchFamily="2" charset="2"/>
              </a:rPr>
              <a:t> 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TAD: residues 91-114 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 Tile encompasses residues 85-124</a:t>
            </a:r>
          </a:p>
          <a:p>
            <a:pPr marL="457200" lvl="1" indent="0">
              <a:buNone/>
            </a:pP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	(Tiwari et al. 2012; </a:t>
            </a:r>
            <a:r>
              <a:rPr kumimoji="0" lang="en-GB" altLang="en-B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doi</a:t>
            </a:r>
            <a:r>
              <a:rPr kumimoji="0" lang="en-GB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: 10.1038/s41467-021-25909-5)</a:t>
            </a:r>
          </a:p>
          <a:p>
            <a:pPr marL="457200" lvl="1" indent="0">
              <a:buNone/>
            </a:pPr>
            <a:r>
              <a:rPr lang="en-GB" sz="1200" dirty="0">
                <a:sym typeface="Wingdings" panose="05000000000000000000" pitchFamily="2" charset="2"/>
              </a:rPr>
              <a:t>	</a:t>
            </a:r>
            <a:r>
              <a:rPr lang="en-GB" sz="1200" dirty="0"/>
              <a:t>&gt;AtPIF3_res91till114_Yoo2021</a:t>
            </a:r>
            <a:br>
              <a:rPr lang="en-GB" sz="1200" dirty="0"/>
            </a:br>
            <a:r>
              <a:rPr lang="en-GB" sz="1200" dirty="0"/>
              <a:t>	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TGLSQD</a:t>
            </a:r>
            <a:r>
              <a:rPr lang="en-GB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DDFVPWLNHHPSLDGYCSDFLRDV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SSPVTVNEQE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(+) 10 tiles from a library of plant proteins</a:t>
            </a:r>
          </a:p>
          <a:p>
            <a:pPr marL="457200" lvl="1" indent="0">
              <a:buNone/>
            </a:pPr>
            <a:r>
              <a:rPr lang="en-GB" sz="80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kumimoji="0" lang="en-BE" altLang="en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/>
            <a:endParaRPr lang="en-GB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AF21A6-4482-420B-8CD5-7B84EBED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908" y="3568377"/>
            <a:ext cx="3828892" cy="1495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4D2189C6-6639-4B65-9216-631174CCFF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73623" y="4158655"/>
            <a:ext cx="10898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E57B38-88C2-4AFC-ADF4-012CCD1A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908" y="2092743"/>
            <a:ext cx="3828892" cy="1290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B1CB0-61C9-413B-B3A3-2B86742B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37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758CCE-E958-47F9-AD48-EB7C59FBE7BF}"/>
              </a:ext>
            </a:extLst>
          </p:cNvPr>
          <p:cNvSpPr txBox="1">
            <a:spLocks/>
          </p:cNvSpPr>
          <p:nvPr/>
        </p:nvSpPr>
        <p:spPr>
          <a:xfrm>
            <a:off x="519877" y="113293"/>
            <a:ext cx="10901426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V. Control tiles</a:t>
            </a:r>
            <a:endParaRPr lang="en-BE" sz="30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2901D-9B1D-402B-9355-E83AEACB5F13}"/>
              </a:ext>
            </a:extLst>
          </p:cNvPr>
          <p:cNvSpPr txBox="1"/>
          <p:nvPr/>
        </p:nvSpPr>
        <p:spPr>
          <a:xfrm>
            <a:off x="10671700" y="182688"/>
            <a:ext cx="74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ighlight>
                  <a:srgbClr val="FFFF00"/>
                </a:highlight>
              </a:rPr>
              <a:t>[H.]</a:t>
            </a:r>
            <a:r>
              <a:rPr lang="en-GB" sz="1400" dirty="0"/>
              <a:t> 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297003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8D4F3-2DB7-440D-B37D-3807359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4</a:t>
            </a:fld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4F029A-C17C-4651-A2ED-0FC775BDD09E}"/>
              </a:ext>
            </a:extLst>
          </p:cNvPr>
          <p:cNvSpPr txBox="1">
            <a:spLocks/>
          </p:cNvSpPr>
          <p:nvPr/>
        </p:nvSpPr>
        <p:spPr>
          <a:xfrm>
            <a:off x="838189" y="233095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 dirty="0"/>
              <a:t>Overview version </a:t>
            </a:r>
            <a:r>
              <a:rPr lang="en-GB" sz="3000" b="1" i="1" dirty="0">
                <a:sym typeface="Wingdings" panose="05000000000000000000" pitchFamily="2" charset="2"/>
              </a:rPr>
              <a:t>11: research questions</a:t>
            </a:r>
            <a:endParaRPr lang="en-BE" sz="3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FC32-F30F-4BAF-A642-BE0E8DE37ECF}"/>
              </a:ext>
            </a:extLst>
          </p:cNvPr>
          <p:cNvSpPr txBox="1"/>
          <p:nvPr/>
        </p:nvSpPr>
        <p:spPr>
          <a:xfrm>
            <a:off x="838190" y="1956814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II. AtSOG1 CTD </a:t>
            </a:r>
            <a:r>
              <a:rPr lang="en-GB" sz="1200" b="1" i="1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b="1" i="1" dirty="0">
                <a:solidFill>
                  <a:sysClr val="windowText" lastClr="000000"/>
                </a:solidFill>
              </a:rPr>
              <a:t>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identification of the AtSOG1 TAD in its AA sequence?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increase in negative net charge due to phosphorylation alter the strength of the identified AtSOG1 TAD?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the experimentally confirmed AtSOG1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suffice to induce this change or are additional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required (putative or not)?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Could the difference in TAD activity amongst variably phosphorylated tiles be linked to the SOG1 </a:t>
            </a:r>
            <a:r>
              <a:rPr lang="en-GB" sz="1200" i="1" dirty="0">
                <a:solidFill>
                  <a:sysClr val="windowText" lastClr="000000"/>
                </a:solidFill>
              </a:rPr>
              <a:t>in planta </a:t>
            </a:r>
            <a:r>
              <a:rPr lang="en-GB" sz="1200" dirty="0">
                <a:solidFill>
                  <a:sysClr val="windowText" lastClr="000000"/>
                </a:solidFill>
              </a:rPr>
              <a:t>phosphorylation priming behaviour?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52CE-7164-42C6-90D1-DC6208873549}"/>
              </a:ext>
            </a:extLst>
          </p:cNvPr>
          <p:cNvSpPr txBox="1"/>
          <p:nvPr/>
        </p:nvSpPr>
        <p:spPr>
          <a:xfrm>
            <a:off x="838190" y="915430"/>
            <a:ext cx="10515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AutoNum type="romanUcPeriod"/>
            </a:pPr>
            <a:r>
              <a:rPr lang="en-GB" sz="1200" b="1" i="1" dirty="0">
                <a:solidFill>
                  <a:sysClr val="windowText" lastClr="000000"/>
                </a:solidFill>
              </a:rPr>
              <a:t>Basic tiles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Where is the AtSOG1 TAD located in its AA sequence?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within the Arabidopsis NAC subfamily IX?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this TAD conserved amongst AtSOG1 orthologs?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837A3-C99D-4DCC-B06F-7D4B4A2B7A1E}"/>
              </a:ext>
            </a:extLst>
          </p:cNvPr>
          <p:cNvSpPr txBox="1"/>
          <p:nvPr/>
        </p:nvSpPr>
        <p:spPr>
          <a:xfrm>
            <a:off x="838190" y="3367530"/>
            <a:ext cx="10515599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III. AtSOG1 variations in charge and hydrophobicity in the putative TAD regions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identified AtSOG1 TAD coincide with the results of the </a:t>
            </a:r>
            <a:r>
              <a:rPr lang="en-GB" sz="1200" dirty="0" err="1">
                <a:solidFill>
                  <a:sysClr val="windowText" lastClr="000000"/>
                </a:solidFill>
              </a:rPr>
              <a:t>AdPred</a:t>
            </a:r>
            <a:r>
              <a:rPr lang="en-GB" sz="1200" dirty="0">
                <a:solidFill>
                  <a:sysClr val="windowText" lastClr="000000"/>
                </a:solidFill>
              </a:rPr>
              <a:t> and/or PADDLE predictor?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Are negative charges originating from negatively charged residues and not those from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phosphosites</a:t>
            </a:r>
            <a:r>
              <a:rPr lang="en-GB" sz="1200" dirty="0">
                <a:solidFill>
                  <a:sysClr val="windowText" lastClr="000000"/>
                </a:solidFill>
              </a:rPr>
              <a:t>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presence of (bulky) hydrophobic residues crucial to the identification and strength of the AtSOG1 TAD?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comply with the Acidic Exposure Model that was first formulated by Max Staller in his 2018 Cell Systems publication?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30D9D-F147-418F-9FFD-B9F51AFD66D7}"/>
              </a:ext>
            </a:extLst>
          </p:cNvPr>
          <p:cNvSpPr txBox="1"/>
          <p:nvPr/>
        </p:nvSpPr>
        <p:spPr>
          <a:xfrm>
            <a:off x="838190" y="4593580"/>
            <a:ext cx="10515599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IV. AtSOG1 helical domain (HD) variations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AtSOG1 TAD coincide with none, one or both of the helical domains (HD) predicted by </a:t>
            </a:r>
            <a:r>
              <a:rPr lang="en-GB" sz="1200" dirty="0" err="1">
                <a:solidFill>
                  <a:sysClr val="windowText" lastClr="000000"/>
                </a:solidFill>
              </a:rPr>
              <a:t>AlphaFold</a:t>
            </a:r>
            <a:r>
              <a:rPr lang="en-GB" sz="1200" dirty="0">
                <a:solidFill>
                  <a:sysClr val="windowText" lastClr="000000"/>
                </a:solidFill>
              </a:rPr>
              <a:t>? 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If so…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disrupting  helices in C-terminal region of AtSOG1 influence the TAD identification and/or activity 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 alterations in </a:t>
            </a:r>
            <a:r>
              <a:rPr lang="en-GB" sz="1200" dirty="0" err="1">
                <a:solidFill>
                  <a:sysClr val="windowText" lastClr="000000"/>
                </a:solidFill>
              </a:rPr>
              <a:t>phosphosite</a:t>
            </a:r>
            <a:r>
              <a:rPr lang="en-GB" sz="1200" dirty="0">
                <a:solidFill>
                  <a:sysClr val="windowText" lastClr="000000"/>
                </a:solidFill>
              </a:rPr>
              <a:t> background, charge and hydrophobicity have an individual and combined effect on the TAD activity?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Is the TAD activity dependent on specific sequence motifs or overall charge and hydrophobicity features?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8E5A3-5FB0-42CA-8A38-ACC6C879A8B8}"/>
              </a:ext>
            </a:extLst>
          </p:cNvPr>
          <p:cNvSpPr txBox="1"/>
          <p:nvPr/>
        </p:nvSpPr>
        <p:spPr>
          <a:xfrm>
            <a:off x="838189" y="6004296"/>
            <a:ext cx="10515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i="1" dirty="0">
                <a:solidFill>
                  <a:sysClr val="windowText" lastClr="000000"/>
                </a:solidFill>
              </a:rPr>
              <a:t>V. Control tiles</a:t>
            </a:r>
          </a:p>
          <a:p>
            <a:pPr algn="ctr"/>
            <a:r>
              <a:rPr lang="en-GB" sz="1200" dirty="0">
                <a:solidFill>
                  <a:sysClr val="windowText" lastClr="000000"/>
                </a:solidFill>
              </a:rPr>
              <a:t>Does the experimental set-up work for plant protein sequences as it does for yeast and mammalian protein sequences?</a:t>
            </a:r>
          </a:p>
        </p:txBody>
      </p:sp>
    </p:spTree>
    <p:extLst>
      <p:ext uri="{BB962C8B-B14F-4D97-AF65-F5344CB8AC3E}">
        <p14:creationId xmlns:p14="http://schemas.microsoft.com/office/powerpoint/2010/main" val="126030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2661C1D2-2534-42E7-B2F4-B1E1E3B2D842}"/>
              </a:ext>
            </a:extLst>
          </p:cNvPr>
          <p:cNvSpPr txBox="1">
            <a:spLocks/>
          </p:cNvSpPr>
          <p:nvPr/>
        </p:nvSpPr>
        <p:spPr>
          <a:xfrm>
            <a:off x="838200" y="378823"/>
            <a:ext cx="10515600" cy="44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1" i="1"/>
              <a:t>I. Basic tiles</a:t>
            </a:r>
            <a:endParaRPr lang="en-BE" sz="30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E737E-F6F0-4CB3-B94D-6432E1BE183A}"/>
              </a:ext>
            </a:extLst>
          </p:cNvPr>
          <p:cNvSpPr txBox="1"/>
          <p:nvPr/>
        </p:nvSpPr>
        <p:spPr>
          <a:xfrm>
            <a:off x="8596212" y="1646979"/>
            <a:ext cx="248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200" dirty="0"/>
              <a:t>AtSOG1 </a:t>
            </a:r>
            <a:r>
              <a:rPr lang="en-GB" sz="1200" dirty="0">
                <a:highlight>
                  <a:srgbClr val="FFFF00"/>
                </a:highlight>
              </a:rPr>
              <a:t>[A.]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AtSOG1-subfamily members </a:t>
            </a:r>
            <a:r>
              <a:rPr lang="en-GB" sz="1200" dirty="0">
                <a:highlight>
                  <a:srgbClr val="FFFF00"/>
                </a:highlight>
              </a:rPr>
              <a:t>[B.]</a:t>
            </a:r>
            <a:endParaRPr lang="en-GB" sz="1200" dirty="0"/>
          </a:p>
          <a:p>
            <a:pPr marL="285750" indent="-285750">
              <a:buFontTx/>
              <a:buChar char="-"/>
            </a:pPr>
            <a:r>
              <a:rPr lang="en-GB" sz="1200" dirty="0"/>
              <a:t>AtSOG1 orthologs </a:t>
            </a:r>
            <a:r>
              <a:rPr lang="en-GB" sz="1200" dirty="0">
                <a:highlight>
                  <a:srgbClr val="FFFF00"/>
                </a:highlight>
              </a:rPr>
              <a:t>[C.]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E85E1C5-5C1F-403F-A9A9-BDC72EADE2D4}"/>
              </a:ext>
            </a:extLst>
          </p:cNvPr>
          <p:cNvSpPr/>
          <p:nvPr/>
        </p:nvSpPr>
        <p:spPr>
          <a:xfrm flipH="1">
            <a:off x="8404162" y="1535941"/>
            <a:ext cx="198851" cy="914400"/>
          </a:xfrm>
          <a:prstGeom prst="rightBrac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488A5-B5AA-48E7-89C0-02E0D605F7D4}"/>
              </a:ext>
            </a:extLst>
          </p:cNvPr>
          <p:cNvGrpSpPr/>
          <p:nvPr/>
        </p:nvGrpSpPr>
        <p:grpSpPr>
          <a:xfrm>
            <a:off x="1079500" y="1593472"/>
            <a:ext cx="7024618" cy="4346862"/>
            <a:chOff x="1079500" y="1800300"/>
            <a:chExt cx="7024618" cy="43468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4C7B1B-4762-4A96-9390-FE598D1009CB}"/>
                </a:ext>
              </a:extLst>
            </p:cNvPr>
            <p:cNvGrpSpPr/>
            <p:nvPr/>
          </p:nvGrpSpPr>
          <p:grpSpPr>
            <a:xfrm>
              <a:off x="1079500" y="1800300"/>
              <a:ext cx="7024618" cy="4346862"/>
              <a:chOff x="2292486" y="1243246"/>
              <a:chExt cx="7851639" cy="4959896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BFF2386-EF73-4194-87F9-A93C892D5514}"/>
                  </a:ext>
                </a:extLst>
              </p:cNvPr>
              <p:cNvGrpSpPr/>
              <p:nvPr/>
            </p:nvGrpSpPr>
            <p:grpSpPr>
              <a:xfrm>
                <a:off x="2292486" y="1243246"/>
                <a:ext cx="7851639" cy="4959896"/>
                <a:chOff x="2292486" y="963214"/>
                <a:chExt cx="7851639" cy="5239929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6C9C921-B601-411B-AB8E-2BD83CA64451}"/>
                    </a:ext>
                  </a:extLst>
                </p:cNvPr>
                <p:cNvSpPr txBox="1"/>
                <p:nvPr/>
              </p:nvSpPr>
              <p:spPr>
                <a:xfrm>
                  <a:off x="3870161" y="963214"/>
                  <a:ext cx="4503682" cy="3339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i="1" dirty="0"/>
                    <a:t>Full length wild type protein sequence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DEE2B04-646F-47C9-87DB-16DB2D361375}"/>
                    </a:ext>
                  </a:extLst>
                </p:cNvPr>
                <p:cNvSpPr txBox="1"/>
                <p:nvPr/>
              </p:nvSpPr>
              <p:spPr>
                <a:xfrm>
                  <a:off x="4851411" y="2395080"/>
                  <a:ext cx="2397826" cy="3339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i="1" dirty="0"/>
                    <a:t>Overlapping 40 AA tiles </a:t>
                  </a: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132CBD7-5AE1-43F2-883C-57A7233629DA}"/>
                    </a:ext>
                  </a:extLst>
                </p:cNvPr>
                <p:cNvGrpSpPr/>
                <p:nvPr/>
              </p:nvGrpSpPr>
              <p:grpSpPr>
                <a:xfrm>
                  <a:off x="2317660" y="2965355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DE11811-86AA-4985-AFCE-1FBFD5825255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3FD55B6-831A-408B-8342-05FA543498DE}"/>
                        </a:ext>
                      </a:extLst>
                    </p:cNvPr>
                    <p:cNvCxnSpPr>
                      <a:cxnSpLocks/>
                      <a:stCxn id="118" idx="2"/>
                      <a:endCxn id="26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147C7B89-4712-4014-A6B2-319CCB852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63EBB61F-2CDF-43CB-9668-3F81484A3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B552B4F9-5C5B-47A8-B8A4-AB7224C7B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ADFF974A-CCE6-457F-A556-811539D3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4EC51E28-5A7A-42CE-BB3F-EC31DD0C35F9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C1E1F9E3-F61F-4876-981B-74F669A4DF96}"/>
                    </a:ext>
                  </a:extLst>
                </p:cNvPr>
                <p:cNvGrpSpPr/>
                <p:nvPr/>
              </p:nvGrpSpPr>
              <p:grpSpPr>
                <a:xfrm>
                  <a:off x="3066262" y="3413405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70FDA7A4-6231-4F80-80B2-0E56057E3FFE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5A02916D-0B24-4005-9CE2-1F88F2B442C6}"/>
                        </a:ext>
                      </a:extLst>
                    </p:cNvPr>
                    <p:cNvCxnSpPr>
                      <a:cxnSpLocks/>
                      <a:stCxn id="121" idx="2"/>
                      <a:endCxn id="125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09C6169-0FD1-4BAC-A594-85352C083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C6B28BE-8549-4658-B80C-4C8598814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4343444B-A202-4E4E-98A3-0CE7D2CD5A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7A2A5B78-B1BA-4E40-93C1-6132DE5D2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068B3691-1C55-444F-AE95-B6F9414A28B7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3E5BBC7C-9D29-4F02-ADF0-A5FAE2EC9B0E}"/>
                    </a:ext>
                  </a:extLst>
                </p:cNvPr>
                <p:cNvGrpSpPr/>
                <p:nvPr/>
              </p:nvGrpSpPr>
              <p:grpSpPr>
                <a:xfrm>
                  <a:off x="3824488" y="3871943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BA32159C-C53E-46AA-833A-556A8273A9C7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AD4C84B1-0C00-4EA2-8306-FB9547D16CED}"/>
                        </a:ext>
                      </a:extLst>
                    </p:cNvPr>
                    <p:cNvCxnSpPr>
                      <a:cxnSpLocks/>
                      <a:stCxn id="129" idx="2"/>
                      <a:endCxn id="133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9F479828-C399-4B58-A558-2AADFAA372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D0CA0416-53C9-4E79-A3F8-0F6E795D89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84086BBC-67FE-41C2-BA73-869B873416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8B6490FD-6A2F-4AFB-93F0-A094A1B40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CBC2EFF2-EC66-4C52-A1CF-D52C47811DB9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191590-57B4-4580-9577-2A30F2C8BEEA}"/>
                    </a:ext>
                  </a:extLst>
                </p:cNvPr>
                <p:cNvGrpSpPr/>
                <p:nvPr/>
              </p:nvGrpSpPr>
              <p:grpSpPr>
                <a:xfrm>
                  <a:off x="4553688" y="4407884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C678F101-8727-4BEF-ACAE-9E1F1E3723AE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2871B0FA-61B7-40AF-ACA1-04C9F733DE4B}"/>
                        </a:ext>
                      </a:extLst>
                    </p:cNvPr>
                    <p:cNvCxnSpPr>
                      <a:cxnSpLocks/>
                      <a:stCxn id="137" idx="2"/>
                      <a:endCxn id="141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0E0333D5-CAB0-43FD-BA84-648972FE8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C449D2E3-F802-4625-9935-5B98AEBCD2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6F1B5D8C-81CC-48AB-942B-9D2FC855A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749EDEF1-9EFA-48CC-97E0-1117B3C0C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B4C6178-1B88-41C8-9E7B-02D0C826B17E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E5A4F2F5-DA3A-4C33-87E1-61FC2FCE4763}"/>
                    </a:ext>
                  </a:extLst>
                </p:cNvPr>
                <p:cNvGrpSpPr/>
                <p:nvPr/>
              </p:nvGrpSpPr>
              <p:grpSpPr>
                <a:xfrm>
                  <a:off x="5345245" y="4937398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72355C97-1BE6-4661-BAB6-35C8F1C3F7EB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A56A1C5F-8247-4958-A8F8-D996BCC8ECE7}"/>
                        </a:ext>
                      </a:extLst>
                    </p:cNvPr>
                    <p:cNvCxnSpPr>
                      <a:cxnSpLocks/>
                      <a:stCxn id="145" idx="2"/>
                      <a:endCxn id="149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13AA348D-DEF2-497F-8D75-E5F2DD0F7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B95239CA-D2C2-4C6F-AADF-43F1F7ED3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026B40EE-6B46-47F7-975C-FB899D37D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63E1DE37-4407-4F9B-9EB1-062981B0AA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15622A47-F2B5-4B97-A3A6-6B89AB7CF677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4B76D4FE-4996-46AF-9057-14964DD3D926}"/>
                    </a:ext>
                  </a:extLst>
                </p:cNvPr>
                <p:cNvGrpSpPr/>
                <p:nvPr/>
              </p:nvGrpSpPr>
              <p:grpSpPr>
                <a:xfrm>
                  <a:off x="6070140" y="5468355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33B42B7A-C37F-479C-8333-EDF05EFB73D3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73E64BA5-FEE3-4D6B-8428-8001663FE295}"/>
                        </a:ext>
                      </a:extLst>
                    </p:cNvPr>
                    <p:cNvCxnSpPr>
                      <a:cxnSpLocks/>
                      <a:stCxn id="153" idx="2"/>
                      <a:endCxn id="157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9025793C-EC5D-4348-B377-0C429F325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56" name="Oval 155">
                      <a:extLst>
                        <a:ext uri="{FF2B5EF4-FFF2-40B4-BE49-F238E27FC236}">
                          <a16:creationId xmlns:a16="http://schemas.microsoft.com/office/drawing/2014/main" id="{D3BC506D-2F87-470F-B379-8378892DB9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57" name="Oval 156">
                      <a:extLst>
                        <a:ext uri="{FF2B5EF4-FFF2-40B4-BE49-F238E27FC236}">
                          <a16:creationId xmlns:a16="http://schemas.microsoft.com/office/drawing/2014/main" id="{C3715E57-7E10-424E-A383-B2209B8DF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9BEE4D5F-E32A-4BA5-A829-F122AD0D5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B5C404B1-9330-4D19-B44B-E48BA6723788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178DDF0-538F-4102-824E-7E7F6F88A251}"/>
                    </a:ext>
                  </a:extLst>
                </p:cNvPr>
                <p:cNvGrpSpPr/>
                <p:nvPr/>
              </p:nvGrpSpPr>
              <p:grpSpPr>
                <a:xfrm>
                  <a:off x="6857392" y="6023833"/>
                  <a:ext cx="3201580" cy="179310"/>
                  <a:chOff x="2317660" y="2965355"/>
                  <a:chExt cx="3201580" cy="179310"/>
                </a:xfrm>
              </p:grpSpPr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B3F1F426-3D33-41A4-906F-0B1759FABF98}"/>
                      </a:ext>
                    </a:extLst>
                  </p:cNvPr>
                  <p:cNvGrpSpPr/>
                  <p:nvPr/>
                </p:nvGrpSpPr>
                <p:grpSpPr>
                  <a:xfrm>
                    <a:off x="2317660" y="2965355"/>
                    <a:ext cx="3201580" cy="170519"/>
                    <a:chOff x="2317660" y="2965355"/>
                    <a:chExt cx="3201580" cy="170519"/>
                  </a:xfrm>
                </p:grpSpPr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5DE3DC06-790A-47E5-A99A-62DF11A6472F}"/>
                        </a:ext>
                      </a:extLst>
                    </p:cNvPr>
                    <p:cNvCxnSpPr>
                      <a:cxnSpLocks/>
                      <a:stCxn id="161" idx="2"/>
                      <a:endCxn id="165" idx="6"/>
                    </p:cNvCxnSpPr>
                    <p:nvPr/>
                  </p:nvCxnSpPr>
                  <p:spPr>
                    <a:xfrm flipV="1">
                      <a:off x="2317660" y="3052646"/>
                      <a:ext cx="3201580" cy="8791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Oval 162">
                      <a:extLst>
                        <a:ext uri="{FF2B5EF4-FFF2-40B4-BE49-F238E27FC236}">
                          <a16:creationId xmlns:a16="http://schemas.microsoft.com/office/drawing/2014/main" id="{A22F25AC-552E-4666-B34C-B386B6933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886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64" name="Oval 163">
                      <a:extLst>
                        <a:ext uri="{FF2B5EF4-FFF2-40B4-BE49-F238E27FC236}">
                          <a16:creationId xmlns:a16="http://schemas.microsoft.com/office/drawing/2014/main" id="{7238B7B6-1309-4465-8367-14D5C7CA1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338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33391E59-EB04-4C8D-BDF4-EF6D88FFD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564" y="296941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7600508C-91FA-42CA-ADFC-76C3E69D2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4112" y="296535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AA681AE7-F17C-42B2-A64A-1F19186CA847}"/>
                      </a:ext>
                    </a:extLst>
                  </p:cNvPr>
                  <p:cNvSpPr/>
                  <p:nvPr/>
                </p:nvSpPr>
                <p:spPr>
                  <a:xfrm>
                    <a:off x="2317660" y="2978209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07EF67A3-9485-4847-8EF7-F21CF19F1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0325" y="1920894"/>
                  <a:ext cx="0" cy="384266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5F147F90-11CA-4412-B84F-0F0DC58CCF64}"/>
                    </a:ext>
                  </a:extLst>
                </p:cNvPr>
                <p:cNvGrpSpPr/>
                <p:nvPr/>
              </p:nvGrpSpPr>
              <p:grpSpPr>
                <a:xfrm>
                  <a:off x="2292486" y="1512890"/>
                  <a:ext cx="7851639" cy="203165"/>
                  <a:chOff x="2292486" y="1512890"/>
                  <a:chExt cx="7851639" cy="203165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DA816254-ABAA-4691-8CC4-C0D544CE3798}"/>
                      </a:ext>
                    </a:extLst>
                  </p:cNvPr>
                  <p:cNvGrpSpPr/>
                  <p:nvPr/>
                </p:nvGrpSpPr>
                <p:grpSpPr>
                  <a:xfrm>
                    <a:off x="2292486" y="1517605"/>
                    <a:ext cx="7851639" cy="198450"/>
                    <a:chOff x="2292486" y="1517605"/>
                    <a:chExt cx="7851639" cy="198450"/>
                  </a:xfrm>
                </p:grpSpPr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A359A258-FA7C-42C5-A92B-22B7D7F504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92486" y="1536745"/>
                      <a:ext cx="7851639" cy="179310"/>
                      <a:chOff x="2292486" y="1536745"/>
                      <a:chExt cx="7851639" cy="179310"/>
                    </a:xfrm>
                  </p:grpSpPr>
                  <p:cxnSp>
                    <p:nvCxnSpPr>
                      <p:cNvPr id="7" name="Straight Connector 6">
                        <a:extLst>
                          <a:ext uri="{FF2B5EF4-FFF2-40B4-BE49-F238E27FC236}">
                            <a16:creationId xmlns:a16="http://schemas.microsoft.com/office/drawing/2014/main" id="{31F8C4A9-2809-4B14-AE75-0E9DCFF4EB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17660" y="1620517"/>
                        <a:ext cx="7826465" cy="0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2" name="Oval 171">
                        <a:extLst>
                          <a:ext uri="{FF2B5EF4-FFF2-40B4-BE49-F238E27FC236}">
                            <a16:creationId xmlns:a16="http://schemas.microsoft.com/office/drawing/2014/main" id="{2CED41D8-92E8-4197-A984-3CF7488A91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0712" y="1536745"/>
                        <a:ext cx="168676" cy="16645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/>
                      </a:p>
                    </p:txBody>
                  </p:sp>
                  <p:sp>
                    <p:nvSpPr>
                      <p:cNvPr id="173" name="Oval 172">
                        <a:extLst>
                          <a:ext uri="{FF2B5EF4-FFF2-40B4-BE49-F238E27FC236}">
                            <a16:creationId xmlns:a16="http://schemas.microsoft.com/office/drawing/2014/main" id="{C717914D-023C-4320-860B-D96138596D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7164" y="1536745"/>
                        <a:ext cx="168676" cy="16645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/>
                      </a:p>
                    </p:txBody>
                  </p:sp>
                  <p:sp>
                    <p:nvSpPr>
                      <p:cNvPr id="174" name="Oval 173">
                        <a:extLst>
                          <a:ext uri="{FF2B5EF4-FFF2-40B4-BE49-F238E27FC236}">
                            <a16:creationId xmlns:a16="http://schemas.microsoft.com/office/drawing/2014/main" id="{A0A5113A-F164-4FF8-9CDC-0026FAB072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5390" y="1540808"/>
                        <a:ext cx="168676" cy="16645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/>
                      </a:p>
                    </p:txBody>
                  </p:sp>
                  <p:sp>
                    <p:nvSpPr>
                      <p:cNvPr id="175" name="Oval 174">
                        <a:extLst>
                          <a:ext uri="{FF2B5EF4-FFF2-40B4-BE49-F238E27FC236}">
                            <a16:creationId xmlns:a16="http://schemas.microsoft.com/office/drawing/2014/main" id="{A9F81AD0-36B7-4A6B-81AB-29D59136C2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08938" y="1536745"/>
                        <a:ext cx="168676" cy="16645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/>
                      </a:p>
                    </p:txBody>
                  </p:sp>
                  <p:sp>
                    <p:nvSpPr>
                      <p:cNvPr id="176" name="Oval 175">
                        <a:extLst>
                          <a:ext uri="{FF2B5EF4-FFF2-40B4-BE49-F238E27FC236}">
                            <a16:creationId xmlns:a16="http://schemas.microsoft.com/office/drawing/2014/main" id="{2FEC66F6-06CB-48BE-A7F9-EC4489D436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2486" y="1549599"/>
                        <a:ext cx="168676" cy="16645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/>
                      </a:p>
                    </p:txBody>
                  </p:sp>
                </p:grp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4668E661-9D47-42AF-BDFE-454672919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8366" y="151760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E150DE27-B9F1-4B36-AB85-80745A76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4818" y="151760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6FB11B2D-DB11-4F1D-9EA9-E5B868731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3044" y="1521668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54D900BA-5D6E-4B5B-98BD-871BAC53F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6592" y="1517605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81B02848-59BF-40A0-B8B8-1780CD60E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140" y="1530459"/>
                      <a:ext cx="168676" cy="16645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/>
                    </a:p>
                  </p:txBody>
                </p:sp>
              </p:grp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624CB469-64F5-46F8-8363-3B270D4EEAB7}"/>
                      </a:ext>
                    </a:extLst>
                  </p:cNvPr>
                  <p:cNvSpPr/>
                  <p:nvPr/>
                </p:nvSpPr>
                <p:spPr>
                  <a:xfrm>
                    <a:off x="9974634" y="1512890"/>
                    <a:ext cx="168676" cy="166456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/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9BC1D20-04BE-4BE8-A5BC-428ED44C5416}"/>
                  </a:ext>
                </a:extLst>
              </p:cNvPr>
              <p:cNvGrpSpPr/>
              <p:nvPr/>
            </p:nvGrpSpPr>
            <p:grpSpPr>
              <a:xfrm>
                <a:off x="2361274" y="2206127"/>
                <a:ext cx="773776" cy="370405"/>
                <a:chOff x="2361274" y="2206127"/>
                <a:chExt cx="773776" cy="370405"/>
              </a:xfrm>
            </p:grpSpPr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3B302E56-D1FC-45CC-9DCD-9FC0189CA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1274" y="2206127"/>
                  <a:ext cx="773776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636417A-8920-49B4-85C0-CE6C5D80CE68}"/>
                    </a:ext>
                  </a:extLst>
                </p:cNvPr>
                <p:cNvSpPr txBox="1"/>
                <p:nvPr/>
              </p:nvSpPr>
              <p:spPr>
                <a:xfrm>
                  <a:off x="2485910" y="2260468"/>
                  <a:ext cx="622089" cy="3160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/>
                    <a:t>10 AA</a:t>
                  </a:r>
                  <a:endParaRPr lang="en-BE" sz="1200" dirty="0"/>
                </a:p>
              </p:txBody>
            </p: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10D21A-27F4-4731-A9CF-9E23A765FAFC}"/>
                  </a:ext>
                </a:extLst>
              </p:cNvPr>
              <p:cNvCxnSpPr>
                <a:cxnSpLocks/>
                <a:stCxn id="176" idx="4"/>
              </p:cNvCxnSpPr>
              <p:nvPr/>
            </p:nvCxnSpPr>
            <p:spPr>
              <a:xfrm>
                <a:off x="2376824" y="1955854"/>
                <a:ext cx="0" cy="27802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DF6BF1A-37F0-4006-B1AC-8A631707F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050" y="1955854"/>
                <a:ext cx="0" cy="27802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9DCE49-F62F-4184-B9DC-D474BF952505}"/>
                </a:ext>
              </a:extLst>
            </p:cNvPr>
            <p:cNvCxnSpPr>
              <a:cxnSpLocks/>
            </p:cNvCxnSpPr>
            <p:nvPr/>
          </p:nvCxnSpPr>
          <p:spPr>
            <a:xfrm>
              <a:off x="1152997" y="2077947"/>
              <a:ext cx="0" cy="2436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5EC0C1-EE5E-4F24-A656-42DFA1D4EF08}"/>
                </a:ext>
              </a:extLst>
            </p:cNvPr>
            <p:cNvCxnSpPr>
              <a:cxnSpLocks/>
            </p:cNvCxnSpPr>
            <p:nvPr/>
          </p:nvCxnSpPr>
          <p:spPr>
            <a:xfrm>
              <a:off x="8027934" y="2012632"/>
              <a:ext cx="0" cy="2436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E77140B-8B04-44CC-AC93-0060CB821602}"/>
                </a:ext>
              </a:extLst>
            </p:cNvPr>
            <p:cNvCxnSpPr>
              <a:cxnSpLocks/>
            </p:cNvCxnSpPr>
            <p:nvPr/>
          </p:nvCxnSpPr>
          <p:spPr>
            <a:xfrm>
              <a:off x="1152997" y="2198720"/>
              <a:ext cx="6874937" cy="10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0DA942F-FD28-4922-BBC7-6F7592F5FEBD}"/>
              </a:ext>
            </a:extLst>
          </p:cNvPr>
          <p:cNvSpPr txBox="1"/>
          <p:nvPr/>
        </p:nvSpPr>
        <p:spPr>
          <a:xfrm>
            <a:off x="10030379" y="442242"/>
            <a:ext cx="1323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[A.]</a:t>
            </a:r>
            <a:r>
              <a:rPr lang="en-GB" sz="1400" dirty="0"/>
              <a:t> + </a:t>
            </a:r>
            <a:r>
              <a:rPr lang="en-GB" sz="1400" dirty="0">
                <a:highlight>
                  <a:srgbClr val="FFFF00"/>
                </a:highlight>
              </a:rPr>
              <a:t>[B.]</a:t>
            </a:r>
            <a:r>
              <a:rPr lang="en-GB" sz="1400" dirty="0"/>
              <a:t> + </a:t>
            </a:r>
            <a:r>
              <a:rPr lang="en-GB" sz="1400" dirty="0">
                <a:highlight>
                  <a:srgbClr val="FFFF00"/>
                </a:highlight>
              </a:rPr>
              <a:t>[C.]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277E76B-E9CE-4660-BAFF-A9D108C5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572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9C5250-C731-47AE-A4AA-B0AEC8FBFA3C}"/>
              </a:ext>
            </a:extLst>
          </p:cNvPr>
          <p:cNvSpPr txBox="1"/>
          <p:nvPr/>
        </p:nvSpPr>
        <p:spPr>
          <a:xfrm>
            <a:off x="0" y="263589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u="sng" dirty="0"/>
              <a:t>AtSOG1</a:t>
            </a:r>
            <a:endParaRPr lang="en-BE" sz="1400" b="1" u="sng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F345EF-86AF-4581-BFE1-62C4F65A5403}"/>
              </a:ext>
            </a:extLst>
          </p:cNvPr>
          <p:cNvGrpSpPr/>
          <p:nvPr/>
        </p:nvGrpSpPr>
        <p:grpSpPr>
          <a:xfrm>
            <a:off x="1439631" y="2051501"/>
            <a:ext cx="9693539" cy="656309"/>
            <a:chOff x="1898071" y="1926189"/>
            <a:chExt cx="9245565" cy="65630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89DAD-61F5-4B0D-9F92-3643D7ED5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799" y="1938607"/>
              <a:ext cx="0" cy="3290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33DD589-6A42-4142-A851-68057B0AD566}"/>
                </a:ext>
              </a:extLst>
            </p:cNvPr>
            <p:cNvGrpSpPr/>
            <p:nvPr/>
          </p:nvGrpSpPr>
          <p:grpSpPr>
            <a:xfrm>
              <a:off x="1898071" y="1926189"/>
              <a:ext cx="9245565" cy="656309"/>
              <a:chOff x="1898071" y="1926189"/>
              <a:chExt cx="9245565" cy="6563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411E7B-9A03-4678-A955-0E86CFE47595}"/>
                  </a:ext>
                </a:extLst>
              </p:cNvPr>
              <p:cNvSpPr/>
              <p:nvPr/>
            </p:nvSpPr>
            <p:spPr>
              <a:xfrm>
                <a:off x="2231586" y="2120820"/>
                <a:ext cx="5843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  <a:t>57 aa</a:t>
                </a:r>
                <a:b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</a:br>
                <a:r>
                  <a:rPr lang="en-GB" sz="1200" dirty="0" err="1">
                    <a:ea typeface="Calibri" panose="020F0502020204030204" pitchFamily="34" charset="0"/>
                    <a:cs typeface="Courier New" panose="02070309020205020404" pitchFamily="49" charset="0"/>
                  </a:rPr>
                  <a:t>pI</a:t>
                </a:r>
                <a: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  <a:t> 8,91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44A54A-55BC-41B4-90D3-3CDEF64F615A}"/>
                  </a:ext>
                </a:extLst>
              </p:cNvPr>
              <p:cNvSpPr/>
              <p:nvPr/>
            </p:nvSpPr>
            <p:spPr>
              <a:xfrm>
                <a:off x="4366993" y="2118651"/>
                <a:ext cx="5843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  <a:t>154 aa</a:t>
                </a:r>
                <a:b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</a:br>
                <a:r>
                  <a:rPr lang="en-GB" sz="1200" dirty="0" err="1">
                    <a:ea typeface="Calibri" panose="020F0502020204030204" pitchFamily="34" charset="0"/>
                    <a:cs typeface="Courier New" panose="02070309020205020404" pitchFamily="49" charset="0"/>
                  </a:rPr>
                  <a:t>pI</a:t>
                </a:r>
                <a:r>
                  <a:rPr lang="en-GB" sz="1200" dirty="0">
                    <a:ea typeface="Calibri" panose="020F0502020204030204" pitchFamily="34" charset="0"/>
                    <a:cs typeface="Courier New" panose="02070309020205020404" pitchFamily="49" charset="0"/>
                  </a:rPr>
                  <a:t> 9,28</a:t>
                </a:r>
                <a:endParaRPr lang="en-BE" sz="1200" dirty="0">
                  <a:ea typeface="Times New Roman" panose="02020603050405020304" pitchFamily="18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89DA00-D0CF-45EC-A1F1-5275953551D3}"/>
                  </a:ext>
                </a:extLst>
              </p:cNvPr>
              <p:cNvSpPr/>
              <p:nvPr/>
            </p:nvSpPr>
            <p:spPr>
              <a:xfrm>
                <a:off x="8324112" y="2109910"/>
                <a:ext cx="58435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200" dirty="0">
                    <a:ea typeface="Times New Roman" panose="02020603050405020304" pitchFamily="18" charset="0"/>
                  </a:rPr>
                  <a:t>238 aa</a:t>
                </a:r>
                <a:br>
                  <a:rPr lang="en-GB" sz="1200" dirty="0">
                    <a:ea typeface="Times New Roman" panose="02020603050405020304" pitchFamily="18" charset="0"/>
                  </a:rPr>
                </a:br>
                <a:r>
                  <a:rPr lang="en-GB" sz="1200" dirty="0" err="1">
                    <a:ea typeface="Times New Roman" panose="02020603050405020304" pitchFamily="18" charset="0"/>
                  </a:rPr>
                  <a:t>pI</a:t>
                </a:r>
                <a:r>
                  <a:rPr lang="en-GB" sz="1200" dirty="0">
                    <a:ea typeface="Times New Roman" panose="02020603050405020304" pitchFamily="18" charset="0"/>
                  </a:rPr>
                  <a:t> 4,47</a:t>
                </a:r>
                <a:endParaRPr lang="en-BE" sz="1200" dirty="0">
                  <a:ea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DB1CA1-A7F7-4F93-A6EE-87138F510298}"/>
                  </a:ext>
                </a:extLst>
              </p:cNvPr>
              <p:cNvSpPr txBox="1"/>
              <p:nvPr/>
            </p:nvSpPr>
            <p:spPr>
              <a:xfrm>
                <a:off x="3019534" y="2301148"/>
                <a:ext cx="325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58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9CBC9E6-8D86-494D-900A-C8686BC587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683" y="1926189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DF2EAC-0566-4F47-AB9D-92843F8D2A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59" y="1941453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D116104-6DE3-4E3C-8BFE-E840454B8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16" y="2115198"/>
                <a:ext cx="1091345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5F57E2D-962A-4A20-8E47-1018EC1A2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332" y="2115198"/>
                <a:ext cx="294206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18F78E-3ACC-4E03-BBA7-66BE017D1C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0312" y="1938607"/>
                <a:ext cx="0" cy="3290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DC8D2FD-8178-46C4-A754-F00D98E60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9252" y="2103146"/>
                <a:ext cx="4554075" cy="12052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F68DB4-BBB9-4CB5-B1A1-26B2DCE6C8DA}"/>
                  </a:ext>
                </a:extLst>
              </p:cNvPr>
              <p:cNvSpPr txBox="1"/>
              <p:nvPr/>
            </p:nvSpPr>
            <p:spPr>
              <a:xfrm>
                <a:off x="1898071" y="2304310"/>
                <a:ext cx="2632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85A2EF-B73D-445E-9C3A-261D68321D76}"/>
                  </a:ext>
                </a:extLst>
              </p:cNvPr>
              <p:cNvSpPr txBox="1"/>
              <p:nvPr/>
            </p:nvSpPr>
            <p:spPr>
              <a:xfrm>
                <a:off x="6055782" y="2299864"/>
                <a:ext cx="4008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212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508DA27-960C-4C2A-9F1A-FD7722577A24}"/>
                  </a:ext>
                </a:extLst>
              </p:cNvPr>
              <p:cNvSpPr txBox="1"/>
              <p:nvPr/>
            </p:nvSpPr>
            <p:spPr>
              <a:xfrm>
                <a:off x="10742752" y="2305499"/>
                <a:ext cx="4008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>
                        <a:lumMod val="65000"/>
                      </a:schemeClr>
                    </a:solidFill>
                  </a:rPr>
                  <a:t>449</a:t>
                </a:r>
                <a:endParaRPr lang="en-BE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D06E89-94BE-4203-B838-9FA06BB79158}"/>
              </a:ext>
            </a:extLst>
          </p:cNvPr>
          <p:cNvGrpSpPr/>
          <p:nvPr/>
        </p:nvGrpSpPr>
        <p:grpSpPr>
          <a:xfrm>
            <a:off x="4102162" y="2847472"/>
            <a:ext cx="4774733" cy="4200280"/>
            <a:chOff x="3352563" y="2270753"/>
            <a:chExt cx="5597988" cy="4683987"/>
          </a:xfrm>
        </p:grpSpPr>
        <p:pic>
          <p:nvPicPr>
            <p:cNvPr id="37" name="Picture 36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CCE66313-C6AE-4276-B13D-B1B939838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r="21953"/>
            <a:stretch/>
          </p:blipFill>
          <p:spPr>
            <a:xfrm>
              <a:off x="3352563" y="2270753"/>
              <a:ext cx="5597988" cy="4683987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99565B-9BFE-4910-9D9A-0E1DF6384507}"/>
                </a:ext>
              </a:extLst>
            </p:cNvPr>
            <p:cNvSpPr txBox="1"/>
            <p:nvPr/>
          </p:nvSpPr>
          <p:spPr>
            <a:xfrm>
              <a:off x="3352563" y="6348190"/>
              <a:ext cx="4603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D449</a:t>
              </a:r>
              <a:endParaRPr lang="en-BE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972D7E-EAA3-4D3B-97DD-5BD9C423F61B}"/>
                </a:ext>
              </a:extLst>
            </p:cNvPr>
            <p:cNvSpPr txBox="1"/>
            <p:nvPr/>
          </p:nvSpPr>
          <p:spPr>
            <a:xfrm>
              <a:off x="4332574" y="5579091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M1</a:t>
              </a:r>
              <a:endParaRPr lang="en-BE" sz="1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055862-ACAF-43FB-9E60-57D002D8B5F3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[A.]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99FEB-E98C-48A6-9B90-87F85BDDD7D5}"/>
              </a:ext>
            </a:extLst>
          </p:cNvPr>
          <p:cNvGrpSpPr/>
          <p:nvPr/>
        </p:nvGrpSpPr>
        <p:grpSpPr>
          <a:xfrm>
            <a:off x="1575391" y="1345895"/>
            <a:ext cx="9628352" cy="682597"/>
            <a:chOff x="1575391" y="717245"/>
            <a:chExt cx="9628352" cy="6825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BB4441-6E34-488E-8257-4363355775DE}"/>
                </a:ext>
              </a:extLst>
            </p:cNvPr>
            <p:cNvGrpSpPr/>
            <p:nvPr/>
          </p:nvGrpSpPr>
          <p:grpSpPr>
            <a:xfrm>
              <a:off x="1575391" y="994564"/>
              <a:ext cx="9377515" cy="405278"/>
              <a:chOff x="1575391" y="994564"/>
              <a:chExt cx="9377515" cy="40527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C0A24F-ECB5-40C7-845D-753D1A7BBF09}"/>
                  </a:ext>
                </a:extLst>
              </p:cNvPr>
              <p:cNvGrpSpPr/>
              <p:nvPr/>
            </p:nvGrpSpPr>
            <p:grpSpPr>
              <a:xfrm>
                <a:off x="1575391" y="994564"/>
                <a:ext cx="9377515" cy="405278"/>
                <a:chOff x="4664447" y="402770"/>
                <a:chExt cx="2880922" cy="250373"/>
              </a:xfrm>
              <a:no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F5451C7-3074-4600-8686-3823ED030095}"/>
                    </a:ext>
                  </a:extLst>
                </p:cNvPr>
                <p:cNvSpPr/>
                <p:nvPr/>
              </p:nvSpPr>
              <p:spPr>
                <a:xfrm>
                  <a:off x="4664447" y="402771"/>
                  <a:ext cx="362591" cy="250372"/>
                </a:xfrm>
                <a:prstGeom prst="rect">
                  <a:avLst/>
                </a:prstGeom>
                <a:grp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NTD</a:t>
                  </a:r>
                  <a:endParaRPr lang="en-BE" sz="1200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8E12ACF-39EC-4DA6-8B84-8A96473AAD9D}"/>
                    </a:ext>
                  </a:extLst>
                </p:cNvPr>
                <p:cNvSpPr/>
                <p:nvPr/>
              </p:nvSpPr>
              <p:spPr>
                <a:xfrm>
                  <a:off x="5039005" y="402771"/>
                  <a:ext cx="978663" cy="250372"/>
                </a:xfrm>
                <a:prstGeom prst="rect">
                  <a:avLst/>
                </a:prstGeom>
                <a:grpFill/>
                <a:ln w="19050">
                  <a:solidFill>
                    <a:srgbClr val="E6CD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NAC</a:t>
                  </a:r>
                  <a:endParaRPr lang="en-BE" sz="1200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4EB17A9-CE09-4BD8-AE1D-12893D27D43F}"/>
                    </a:ext>
                  </a:extLst>
                </p:cNvPr>
                <p:cNvSpPr/>
                <p:nvPr/>
              </p:nvSpPr>
              <p:spPr>
                <a:xfrm>
                  <a:off x="6029635" y="402770"/>
                  <a:ext cx="1515734" cy="250372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CTD</a:t>
                  </a:r>
                  <a:endParaRPr lang="en-BE" sz="1200" dirty="0"/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0BFC7783-9F5B-4235-B873-FAFA5A7E3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8934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0EB12EA-11AB-4E1E-B2A4-44F9A1A1C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0606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F69BF6D-E5ED-44DD-8747-B6EE2BDE8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105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FC5BF02-DDD5-4FE6-B710-56EEBB895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7567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78B59C-D4DA-4075-845C-E457FF9725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5339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2F6C1F-718E-4D5B-BD04-48B02B3F5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4998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751F521-07CF-4896-AF77-D891FCBE6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66583" y="1015998"/>
                <a:ext cx="0" cy="366878"/>
              </a:xfrm>
              <a:prstGeom prst="line">
                <a:avLst/>
              </a:prstGeom>
              <a:ln w="28575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3BEC27-6E6D-4B28-8A67-51F439DF9B38}"/>
                </a:ext>
              </a:extLst>
            </p:cNvPr>
            <p:cNvSpPr txBox="1"/>
            <p:nvPr/>
          </p:nvSpPr>
          <p:spPr>
            <a:xfrm>
              <a:off x="6407947" y="725255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T244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DB2029-EE7C-44C5-B5C2-4748D41234A1}"/>
                </a:ext>
              </a:extLst>
            </p:cNvPr>
            <p:cNvSpPr txBox="1"/>
            <p:nvPr/>
          </p:nvSpPr>
          <p:spPr>
            <a:xfrm>
              <a:off x="9223747" y="725255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S372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C92CF8-3674-4059-918C-7D0474373B91}"/>
                </a:ext>
              </a:extLst>
            </p:cNvPr>
            <p:cNvSpPr txBox="1"/>
            <p:nvPr/>
          </p:nvSpPr>
          <p:spPr>
            <a:xfrm>
              <a:off x="8513214" y="727735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S350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984B91-960B-41BA-A4E2-81E523CB740F}"/>
                </a:ext>
              </a:extLst>
            </p:cNvPr>
            <p:cNvSpPr txBox="1"/>
            <p:nvPr/>
          </p:nvSpPr>
          <p:spPr>
            <a:xfrm>
              <a:off x="8876895" y="727734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S356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B0A1335-6361-4CF9-B9FD-1250B74EB7C2}"/>
                </a:ext>
              </a:extLst>
            </p:cNvPr>
            <p:cNvSpPr txBox="1"/>
            <p:nvPr/>
          </p:nvSpPr>
          <p:spPr>
            <a:xfrm>
              <a:off x="10641769" y="721156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S436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E9F431-F736-4D02-BA8D-201656704B97}"/>
                </a:ext>
              </a:extLst>
            </p:cNvPr>
            <p:cNvSpPr txBox="1"/>
            <p:nvPr/>
          </p:nvSpPr>
          <p:spPr>
            <a:xfrm>
              <a:off x="10291786" y="717245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S430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B0EACD-F152-4A8D-8F84-C98294E5CD6F}"/>
                </a:ext>
              </a:extLst>
            </p:cNvPr>
            <p:cNvSpPr txBox="1"/>
            <p:nvPr/>
          </p:nvSpPr>
          <p:spPr>
            <a:xfrm>
              <a:off x="9941803" y="721204"/>
              <a:ext cx="56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00FF00"/>
                  </a:solidFill>
                </a:rPr>
                <a:t>T423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44919AA-BD60-4E2E-842F-3831E0D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6</a:t>
            </a:fld>
            <a:endParaRPr lang="en-BE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2CEAC6-A397-419D-8DA5-FC2FBE71E308}"/>
              </a:ext>
            </a:extLst>
          </p:cNvPr>
          <p:cNvSpPr txBox="1"/>
          <p:nvPr/>
        </p:nvSpPr>
        <p:spPr>
          <a:xfrm>
            <a:off x="975465" y="689472"/>
            <a:ext cx="10487276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AtSOG1 tripartite composition: NTD and CTD are flexible. Conserved NAC is a (predominantly) folded DNA-binding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phosphosites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5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0C715D7-D6FF-42EC-B362-388C31EE6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D43A5-B12A-4DCF-929B-AEF699785DAD}"/>
              </a:ext>
            </a:extLst>
          </p:cNvPr>
          <p:cNvSpPr txBox="1"/>
          <p:nvPr/>
        </p:nvSpPr>
        <p:spPr>
          <a:xfrm>
            <a:off x="0" y="95365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u="sng" dirty="0"/>
              <a:t>AtSOG1 subfamily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B94B4-9616-4742-ADB9-FC2103CBB860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[B.]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3E9CF0-1013-423B-B5FC-E697BB17385B}"/>
              </a:ext>
            </a:extLst>
          </p:cNvPr>
          <p:cNvGrpSpPr/>
          <p:nvPr/>
        </p:nvGrpSpPr>
        <p:grpSpPr>
          <a:xfrm>
            <a:off x="-405333" y="553602"/>
            <a:ext cx="5574915" cy="5314876"/>
            <a:chOff x="-1420426" y="678520"/>
            <a:chExt cx="6689655" cy="58365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06A4431-AE17-4CF2-9A3B-DFB7752136BC}"/>
                </a:ext>
              </a:extLst>
            </p:cNvPr>
            <p:cNvGrpSpPr/>
            <p:nvPr/>
          </p:nvGrpSpPr>
          <p:grpSpPr>
            <a:xfrm>
              <a:off x="-1420426" y="678520"/>
              <a:ext cx="6689655" cy="5836580"/>
              <a:chOff x="-1234910" y="989814"/>
              <a:chExt cx="5976592" cy="499064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47DA09-7FBB-45B3-80B0-8F8C193C1C0F}"/>
                  </a:ext>
                </a:extLst>
              </p:cNvPr>
              <p:cNvGrpSpPr/>
              <p:nvPr/>
            </p:nvGrpSpPr>
            <p:grpSpPr>
              <a:xfrm>
                <a:off x="-1234910" y="1070392"/>
                <a:ext cx="5976592" cy="4910065"/>
                <a:chOff x="304800" y="-660305"/>
                <a:chExt cx="6426072" cy="478596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1E6ABAE-C696-4F27-870B-068A22328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59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5543" y="-660305"/>
                  <a:ext cx="4545329" cy="4785965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9BA0875-1E7F-4831-B042-AEB8C098F3FC}"/>
                    </a:ext>
                  </a:extLst>
                </p:cNvPr>
                <p:cNvSpPr/>
                <p:nvPr/>
              </p:nvSpPr>
              <p:spPr>
                <a:xfrm>
                  <a:off x="304800" y="1005840"/>
                  <a:ext cx="518160" cy="472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DCC9AA-5E9F-4871-82AA-301418A051BC}"/>
                  </a:ext>
                </a:extLst>
              </p:cNvPr>
              <p:cNvSpPr/>
              <p:nvPr/>
            </p:nvSpPr>
            <p:spPr>
              <a:xfrm>
                <a:off x="329938" y="989814"/>
                <a:ext cx="546755" cy="449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4EFA0E-0391-40B4-ACF7-0D49EA01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2475" y="6394159"/>
              <a:ext cx="352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E0CBE9-ACC0-4632-8523-B8396909A5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2475" y="5967439"/>
              <a:ext cx="352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841E5F-548D-4A2E-91A8-490556AA8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2475" y="6174574"/>
              <a:ext cx="352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73993-BFCC-4096-94DA-9EA31BF79425}"/>
              </a:ext>
            </a:extLst>
          </p:cNvPr>
          <p:cNvGrpSpPr/>
          <p:nvPr/>
        </p:nvGrpSpPr>
        <p:grpSpPr>
          <a:xfrm>
            <a:off x="5766967" y="395231"/>
            <a:ext cx="5248274" cy="5692509"/>
            <a:chOff x="6096000" y="548078"/>
            <a:chExt cx="5674623" cy="6154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B4609B-4AC3-43D3-AF54-B9C8280566D9}"/>
                </a:ext>
              </a:extLst>
            </p:cNvPr>
            <p:cNvGrpSpPr/>
            <p:nvPr/>
          </p:nvGrpSpPr>
          <p:grpSpPr>
            <a:xfrm>
              <a:off x="6096000" y="548078"/>
              <a:ext cx="5674623" cy="6154825"/>
              <a:chOff x="6096000" y="548078"/>
              <a:chExt cx="5674623" cy="6154825"/>
            </a:xfrm>
          </p:grpSpPr>
          <p:pic>
            <p:nvPicPr>
              <p:cNvPr id="11" name="Picture 1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26AFC2C8-2EAB-4114-9B59-48C747E4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548078"/>
                <a:ext cx="5674623" cy="6154825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A1F7C4-467F-461B-B2AA-9271CD29BD10}"/>
                  </a:ext>
                </a:extLst>
              </p:cNvPr>
              <p:cNvSpPr/>
              <p:nvPr/>
            </p:nvSpPr>
            <p:spPr>
              <a:xfrm>
                <a:off x="10972800" y="5638800"/>
                <a:ext cx="177016" cy="300064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CBAA45-8BF7-494F-A16F-6373A43DD251}"/>
                  </a:ext>
                </a:extLst>
              </p:cNvPr>
              <p:cNvSpPr/>
              <p:nvPr/>
            </p:nvSpPr>
            <p:spPr>
              <a:xfrm>
                <a:off x="10351993" y="5637781"/>
                <a:ext cx="177016" cy="152813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564327-11BA-490F-8BBF-FB92AF1F81AC}"/>
                  </a:ext>
                </a:extLst>
              </p:cNvPr>
              <p:cNvSpPr/>
              <p:nvPr/>
            </p:nvSpPr>
            <p:spPr>
              <a:xfrm>
                <a:off x="9731186" y="5637781"/>
                <a:ext cx="113854" cy="427739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9F2D5D-9FE1-4218-BB4F-CF4943549AF0}"/>
                  </a:ext>
                </a:extLst>
              </p:cNvPr>
              <p:cNvSpPr/>
              <p:nvPr/>
            </p:nvSpPr>
            <p:spPr>
              <a:xfrm>
                <a:off x="6941820" y="3784491"/>
                <a:ext cx="114300" cy="490329"/>
              </a:xfrm>
              <a:prstGeom prst="rect">
                <a:avLst/>
              </a:prstGeom>
              <a:solidFill>
                <a:srgbClr val="00FF00">
                  <a:alpha val="20000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E64E3A-E3D0-4680-8507-2E02C91957DA}"/>
                  </a:ext>
                </a:extLst>
              </p:cNvPr>
              <p:cNvSpPr/>
              <p:nvPr/>
            </p:nvSpPr>
            <p:spPr>
              <a:xfrm>
                <a:off x="7482840" y="5048393"/>
                <a:ext cx="160020" cy="117968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264ED0-5194-43BB-BAC2-C9800BF34BD2}"/>
                  </a:ext>
                </a:extLst>
              </p:cNvPr>
              <p:cNvSpPr/>
              <p:nvPr/>
            </p:nvSpPr>
            <p:spPr>
              <a:xfrm>
                <a:off x="8100060" y="5047374"/>
                <a:ext cx="160020" cy="117968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5A3588-BE4E-4169-BFB2-D5D55696FE0C}"/>
                  </a:ext>
                </a:extLst>
              </p:cNvPr>
              <p:cNvSpPr/>
              <p:nvPr/>
            </p:nvSpPr>
            <p:spPr>
              <a:xfrm>
                <a:off x="9669780" y="5045305"/>
                <a:ext cx="160020" cy="117968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A1053B-52DA-47B5-987B-BD65A0338317}"/>
                </a:ext>
              </a:extLst>
            </p:cNvPr>
            <p:cNvSpPr/>
            <p:nvPr/>
          </p:nvSpPr>
          <p:spPr>
            <a:xfrm>
              <a:off x="7562850" y="1372904"/>
              <a:ext cx="3938868" cy="393144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AEEEF8-48F4-43D4-8FAC-46BCFB82AC5B}"/>
                </a:ext>
              </a:extLst>
            </p:cNvPr>
            <p:cNvSpPr/>
            <p:nvPr/>
          </p:nvSpPr>
          <p:spPr>
            <a:xfrm>
              <a:off x="6778438" y="1972506"/>
              <a:ext cx="4723280" cy="393144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362855-A68E-4254-A2D3-EDEE51A7A2F5}"/>
                </a:ext>
              </a:extLst>
            </p:cNvPr>
            <p:cNvSpPr/>
            <p:nvPr/>
          </p:nvSpPr>
          <p:spPr>
            <a:xfrm>
              <a:off x="6778438" y="2599827"/>
              <a:ext cx="4723280" cy="393144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2FB7DF-5494-4F67-B61D-D3AF362772C8}"/>
                </a:ext>
              </a:extLst>
            </p:cNvPr>
            <p:cNvSpPr/>
            <p:nvPr/>
          </p:nvSpPr>
          <p:spPr>
            <a:xfrm>
              <a:off x="6778438" y="3199429"/>
              <a:ext cx="1841127" cy="393144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45A5D2D-7FC1-44BB-9D21-254A8580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7</a:t>
            </a:fld>
            <a:endParaRPr lang="en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68BECC-1E70-407F-8EBF-5CC04F9F0158}"/>
              </a:ext>
            </a:extLst>
          </p:cNvPr>
          <p:cNvSpPr txBox="1"/>
          <p:nvPr/>
        </p:nvSpPr>
        <p:spPr>
          <a:xfrm>
            <a:off x="7549996" y="5600647"/>
            <a:ext cx="4120268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 =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=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AtANAC044 = 36,62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AtANAC085 = 33,41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AtANAC044 – AtANAC085 = 61,83</a:t>
            </a:r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8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C154D-10F6-484C-8451-C35280953DE3}"/>
              </a:ext>
            </a:extLst>
          </p:cNvPr>
          <p:cNvSpPr txBox="1"/>
          <p:nvPr/>
        </p:nvSpPr>
        <p:spPr>
          <a:xfrm>
            <a:off x="-1" y="189655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u="sng" dirty="0"/>
              <a:t>AtSOG1 orthologs (</a:t>
            </a:r>
            <a:r>
              <a:rPr lang="en-GB" sz="1400" b="1" u="sng" dirty="0" err="1"/>
              <a:t>BlastP</a:t>
            </a:r>
            <a:r>
              <a:rPr lang="en-GB" sz="1400" b="1" u="sng" dirty="0"/>
              <a:t>)</a:t>
            </a:r>
            <a:endParaRPr lang="en-BE" sz="1400" b="1" u="sng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E8A3D70-B3E5-49AD-9C3E-8A524DD5AAE7}"/>
              </a:ext>
            </a:extLst>
          </p:cNvPr>
          <p:cNvGrpSpPr/>
          <p:nvPr/>
        </p:nvGrpSpPr>
        <p:grpSpPr>
          <a:xfrm>
            <a:off x="728660" y="684972"/>
            <a:ext cx="10734677" cy="5351591"/>
            <a:chOff x="728661" y="684972"/>
            <a:chExt cx="10734677" cy="535159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03C3F21-DA0B-4631-84C4-FAD028579BB7}"/>
                </a:ext>
              </a:extLst>
            </p:cNvPr>
            <p:cNvCxnSpPr>
              <a:cxnSpLocks/>
            </p:cNvCxnSpPr>
            <p:nvPr/>
          </p:nvCxnSpPr>
          <p:spPr>
            <a:xfrm>
              <a:off x="5466554" y="4635981"/>
              <a:ext cx="1" cy="31134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C51D33D-8B2D-4A65-93C6-9F5636193299}"/>
                </a:ext>
              </a:extLst>
            </p:cNvPr>
            <p:cNvGrpSpPr/>
            <p:nvPr/>
          </p:nvGrpSpPr>
          <p:grpSpPr>
            <a:xfrm>
              <a:off x="728661" y="684972"/>
              <a:ext cx="10734677" cy="5351591"/>
              <a:chOff x="728660" y="684972"/>
              <a:chExt cx="10734677" cy="5351591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32AEF37-3FD6-4B2A-8DC9-21D9F3F7CE48}"/>
                  </a:ext>
                </a:extLst>
              </p:cNvPr>
              <p:cNvGrpSpPr/>
              <p:nvPr/>
            </p:nvGrpSpPr>
            <p:grpSpPr>
              <a:xfrm>
                <a:off x="728660" y="684972"/>
                <a:ext cx="10734677" cy="5351591"/>
                <a:chOff x="728660" y="684972"/>
                <a:chExt cx="10734677" cy="5351591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E3299500-007D-4744-9803-237377C7C232}"/>
                    </a:ext>
                  </a:extLst>
                </p:cNvPr>
                <p:cNvGrpSpPr/>
                <p:nvPr/>
              </p:nvGrpSpPr>
              <p:grpSpPr>
                <a:xfrm>
                  <a:off x="728660" y="684972"/>
                  <a:ext cx="10734677" cy="5351591"/>
                  <a:chOff x="728661" y="669942"/>
                  <a:chExt cx="10734677" cy="535159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66F9606-38B4-4EA1-AE95-F6F6140F3746}"/>
                      </a:ext>
                    </a:extLst>
                  </p:cNvPr>
                  <p:cNvGrpSpPr/>
                  <p:nvPr/>
                </p:nvGrpSpPr>
                <p:grpSpPr>
                  <a:xfrm>
                    <a:off x="728661" y="669942"/>
                    <a:ext cx="10734677" cy="5351591"/>
                    <a:chOff x="728661" y="614671"/>
                    <a:chExt cx="10734677" cy="5351591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42C46EA9-AA8C-40C3-AFD3-D00DEF25C0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8661" y="614671"/>
                      <a:ext cx="10734677" cy="5351591"/>
                      <a:chOff x="728661" y="614671"/>
                      <a:chExt cx="10734677" cy="5351591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DCF8371E-C955-4400-B683-9D016B5055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9975" y="1733550"/>
                        <a:ext cx="7853362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 err="1"/>
                          <a:t>Tracheophyhta</a:t>
                        </a:r>
                        <a:br>
                          <a:rPr lang="en-GB" sz="1200" dirty="0"/>
                        </a:b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vascular</a:t>
                        </a:r>
                        <a:endParaRPr lang="en-B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21C5F79-5CF7-4130-89AA-DD770C0E344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28661" y="2865863"/>
                        <a:ext cx="2719389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 err="1"/>
                          <a:t>Marchantiophyta</a:t>
                        </a:r>
                        <a:r>
                          <a:rPr lang="en-GB" sz="1200" dirty="0"/>
                          <a:t> </a:t>
                        </a:r>
                        <a:br>
                          <a:rPr lang="en-GB" sz="1200" dirty="0"/>
                        </a:b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liverwort</a:t>
                        </a:r>
                      </a:p>
                    </p:txBody>
                  </p:sp>
                  <p:sp>
                    <p:nvSpPr>
                      <p:cNvPr id="8" name="TextBox 7">
                        <a:extLst>
                          <a:ext uri="{FF2B5EF4-FFF2-40B4-BE49-F238E27FC236}">
                            <a16:creationId xmlns:a16="http://schemas.microsoft.com/office/drawing/2014/main" id="{0CF31F97-8AE6-4A47-9D20-558F9A3BFC2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28662" y="4936609"/>
                        <a:ext cx="2719389" cy="46166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i="1" dirty="0"/>
                          <a:t>Marchantia polymorpha</a:t>
                        </a:r>
                        <a:endParaRPr lang="en-GB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  <a:p>
                        <a:pPr algn="ctr"/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umbrella liverwort</a:t>
                        </a: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4570EAD4-E7E6-42F5-BFC3-3030E1A6AF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9975" y="2524072"/>
                        <a:ext cx="7853362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/>
                          <a:t>Spermatophyta </a:t>
                        </a:r>
                        <a:br>
                          <a:rPr lang="en-GB" sz="1200" dirty="0"/>
                        </a:b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seed plants</a:t>
                        </a:r>
                        <a:endParaRPr lang="en-B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DD82151-910D-4EBC-82BC-48115085E1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9975" y="3324618"/>
                        <a:ext cx="7853362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 err="1"/>
                          <a:t>Magnoliaphyta</a:t>
                        </a:r>
                        <a:r>
                          <a:rPr lang="en-GB" sz="1200" dirty="0"/>
                          <a:t> </a:t>
                        </a:r>
                        <a:br>
                          <a:rPr lang="en-GB" sz="1200" dirty="0"/>
                        </a:b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flowering plants</a:t>
                        </a:r>
                        <a:endParaRPr lang="en-B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7F863C64-1B48-4E5F-85B4-FA969C105C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9975" y="4217679"/>
                        <a:ext cx="3810000" cy="27699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/>
                          <a:t>Monocot</a:t>
                        </a:r>
                        <a:endParaRPr lang="en-BE" sz="1200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FD897272-5D8B-4149-A38A-1ACB44D5CF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3325" y="4217679"/>
                        <a:ext cx="3910013" cy="27699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/>
                          <a:t>Dicot</a:t>
                        </a:r>
                        <a:endParaRPr lang="en-BE" sz="1200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914B60E0-B03B-45CF-81F0-FB0AB18C8D97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4155279" y="4936609"/>
                        <a:ext cx="2719389" cy="4616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i="1" dirty="0" err="1"/>
                          <a:t>Zea</a:t>
                        </a:r>
                        <a:r>
                          <a:rPr lang="en-GB" sz="1200" i="1" dirty="0"/>
                          <a:t> mays </a:t>
                        </a:r>
                      </a:p>
                      <a:p>
                        <a:pPr algn="ctr"/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maize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03F141D4-5C73-4407-8F71-09FE6B956563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148636" y="4936609"/>
                        <a:ext cx="2719389" cy="46166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i="1" dirty="0"/>
                          <a:t>Arabidopsis thaliana</a:t>
                        </a:r>
                      </a:p>
                      <a:p>
                        <a:pPr algn="ctr"/>
                        <a:r>
                          <a:rPr lang="en-GB" sz="1200" dirty="0" err="1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thale</a:t>
                        </a: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 cress</a:t>
                        </a:r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6F7BA3C9-800E-4305-AE70-251C249D08B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148635" y="5504597"/>
                        <a:ext cx="2719389" cy="46166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i="1" dirty="0"/>
                          <a:t>Populus </a:t>
                        </a:r>
                        <a:r>
                          <a:rPr lang="en-GB" sz="1200" i="1" dirty="0" err="1"/>
                          <a:t>trichocarpa</a:t>
                        </a:r>
                        <a:endParaRPr lang="en-GB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  <a:p>
                        <a:pPr algn="ctr"/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poplar tree, black cottonwood tree</a:t>
                        </a: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9D942F49-AC80-4184-BC56-16B06B51D155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4155279" y="5504597"/>
                        <a:ext cx="2719389" cy="4616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i="1" dirty="0"/>
                          <a:t>Oryza sativa </a:t>
                        </a:r>
                      </a:p>
                      <a:p>
                        <a:pPr algn="ctr"/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rice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FF3CE46-68BF-4CB2-92F6-4BADA07742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662" y="614671"/>
                        <a:ext cx="10734675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 err="1"/>
                          <a:t>Embryophyta</a:t>
                        </a:r>
                        <a:r>
                          <a:rPr lang="en-GB" sz="1200" dirty="0"/>
                          <a:t> </a:t>
                        </a:r>
                        <a:br>
                          <a:rPr lang="en-GB" sz="1200" dirty="0"/>
                        </a:br>
                        <a:r>
                          <a:rPr lang="en-GB" sz="1200" dirty="0" err="1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landplants</a:t>
                        </a:r>
                        <a:endParaRPr lang="en-B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9BD3977C-361C-4501-8BA1-792A0E63B0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662" y="1740645"/>
                        <a:ext cx="2719388" cy="46166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200" dirty="0"/>
                          <a:t>Bryophyta </a:t>
                        </a:r>
                        <a:br>
                          <a:rPr lang="en-GB" sz="1200" dirty="0"/>
                        </a:br>
                        <a:r>
                          <a:rPr lang="en-GB" sz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non-vascular</a:t>
                        </a:r>
                        <a:endParaRPr lang="en-B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cxnSp>
                    <p:nvCxnSpPr>
                      <p:cNvPr id="37" name="Straight Arrow Connector 36">
                        <a:extLst>
                          <a:ext uri="{FF2B5EF4-FFF2-40B4-BE49-F238E27FC236}">
                            <a16:creationId xmlns:a16="http://schemas.microsoft.com/office/drawing/2014/main" id="{25BDB20C-86A7-42C2-9255-614C07AA7C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01182" y="4565679"/>
                        <a:ext cx="1" cy="31134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CE6079CE-CBD9-4785-98E0-EDD01F2244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085180" y="3417658"/>
                      <a:ext cx="3174" cy="1487944"/>
                    </a:xfrm>
                    <a:prstGeom prst="straightConnector1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1998B760-17FA-4345-8099-DE89D54D9B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8325" y="3949350"/>
                    <a:ext cx="1888330" cy="258821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7901A68C-8DAB-414B-952A-E2826EA25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3325" y="3949350"/>
                    <a:ext cx="1888330" cy="258821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225D5BF4-45CE-4BFD-8627-59D01C592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85179" y="2381791"/>
                  <a:ext cx="3176" cy="528762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ADD484A-15DD-44BC-B5CB-DCFE42867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6654" y="3159674"/>
                <a:ext cx="1" cy="19714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014E22-D896-46BA-AFF7-2EFF942DC23C}"/>
              </a:ext>
            </a:extLst>
          </p:cNvPr>
          <p:cNvCxnSpPr>
            <a:cxnSpLocks/>
          </p:cNvCxnSpPr>
          <p:nvPr/>
        </p:nvCxnSpPr>
        <p:spPr>
          <a:xfrm>
            <a:off x="7536653" y="2374160"/>
            <a:ext cx="1" cy="19714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05050B6-A3E7-4A26-B5C9-9EEBBA4283DA}"/>
              </a:ext>
            </a:extLst>
          </p:cNvPr>
          <p:cNvCxnSpPr>
            <a:cxnSpLocks/>
          </p:cNvCxnSpPr>
          <p:nvPr/>
        </p:nvCxnSpPr>
        <p:spPr>
          <a:xfrm flipH="1">
            <a:off x="2085179" y="1227388"/>
            <a:ext cx="4043362" cy="48636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570A105-B853-490E-986E-B51DFB2627C7}"/>
              </a:ext>
            </a:extLst>
          </p:cNvPr>
          <p:cNvCxnSpPr>
            <a:cxnSpLocks/>
          </p:cNvCxnSpPr>
          <p:nvPr/>
        </p:nvCxnSpPr>
        <p:spPr>
          <a:xfrm>
            <a:off x="6095998" y="1219906"/>
            <a:ext cx="1323976" cy="5051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1A14658-FD6F-4A35-A2C6-8490E0E94A42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[C.]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5172C-3214-4331-9ABF-F5226C9E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3B990-0E63-4E74-BE40-33F3AD27F829}" type="slidenum">
              <a:rPr lang="en-BE" smtClean="0"/>
              <a:t>8</a:t>
            </a:fld>
            <a:endParaRPr lang="en-B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54124-C0A9-43B5-BD9D-548C6E53C05A}"/>
              </a:ext>
            </a:extLst>
          </p:cNvPr>
          <p:cNvSpPr txBox="1"/>
          <p:nvPr/>
        </p:nvSpPr>
        <p:spPr>
          <a:xfrm flipH="1">
            <a:off x="725484" y="5574898"/>
            <a:ext cx="271938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err="1"/>
              <a:t>Physcomitrium</a:t>
            </a:r>
            <a:r>
              <a:rPr lang="en-GB" sz="1200" i="1" dirty="0"/>
              <a:t> patens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earthmoss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4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7EB3E-603B-414C-B837-0E74486AB690}"/>
              </a:ext>
            </a:extLst>
          </p:cNvPr>
          <p:cNvGrpSpPr/>
          <p:nvPr/>
        </p:nvGrpSpPr>
        <p:grpSpPr>
          <a:xfrm>
            <a:off x="529605" y="157161"/>
            <a:ext cx="5420786" cy="6543675"/>
            <a:chOff x="1654567" y="157162"/>
            <a:chExt cx="5420786" cy="654367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1D51E39-74D1-4D46-A8F3-44D1AB16C8BF}"/>
                </a:ext>
              </a:extLst>
            </p:cNvPr>
            <p:cNvGrpSpPr/>
            <p:nvPr/>
          </p:nvGrpSpPr>
          <p:grpSpPr>
            <a:xfrm>
              <a:off x="1654567" y="157162"/>
              <a:ext cx="5420786" cy="6543675"/>
              <a:chOff x="1654567" y="157162"/>
              <a:chExt cx="5420786" cy="65436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D105A62-7787-442C-9BD1-F03D2EC8F35E}"/>
                  </a:ext>
                </a:extLst>
              </p:cNvPr>
              <p:cNvGrpSpPr/>
              <p:nvPr/>
            </p:nvGrpSpPr>
            <p:grpSpPr>
              <a:xfrm>
                <a:off x="1654567" y="157162"/>
                <a:ext cx="5420786" cy="6543675"/>
                <a:chOff x="1654567" y="157162"/>
                <a:chExt cx="5420786" cy="654367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38904CF-1771-4467-936D-DC2D6AF505B0}"/>
                    </a:ext>
                  </a:extLst>
                </p:cNvPr>
                <p:cNvGrpSpPr/>
                <p:nvPr/>
              </p:nvGrpSpPr>
              <p:grpSpPr>
                <a:xfrm>
                  <a:off x="1654567" y="157162"/>
                  <a:ext cx="5420786" cy="6543675"/>
                  <a:chOff x="1654567" y="157162"/>
                  <a:chExt cx="5420786" cy="654367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BE6D0BA8-B56A-4A93-979C-F14CF0DE5CAE}"/>
                      </a:ext>
                    </a:extLst>
                  </p:cNvPr>
                  <p:cNvGrpSpPr/>
                  <p:nvPr/>
                </p:nvGrpSpPr>
                <p:grpSpPr>
                  <a:xfrm>
                    <a:off x="1654567" y="157162"/>
                    <a:ext cx="5420786" cy="6543675"/>
                    <a:chOff x="1654567" y="157162"/>
                    <a:chExt cx="5420786" cy="6543675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B3CAEE0D-0E63-45AD-AAC7-6B49F7E373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54567" y="157162"/>
                      <a:ext cx="5420786" cy="6543675"/>
                      <a:chOff x="1654567" y="157162"/>
                      <a:chExt cx="5420786" cy="6543675"/>
                    </a:xfrm>
                  </p:grpSpPr>
                  <p:pic>
                    <p:nvPicPr>
                      <p:cNvPr id="5" name="Picture 4" descr="A picture containing calendar&#10;&#10;Description automatically generated">
                        <a:extLst>
                          <a:ext uri="{FF2B5EF4-FFF2-40B4-BE49-F238E27FC236}">
                            <a16:creationId xmlns:a16="http://schemas.microsoft.com/office/drawing/2014/main" id="{E8B4442D-119B-427E-BE23-D13F7104C1B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54567" y="157162"/>
                        <a:ext cx="5420786" cy="654367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7A1E7EB3-C25E-4E35-B4E2-38E9B26486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1475" y="6391273"/>
                        <a:ext cx="209551" cy="30956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B55D2AD8-D34C-42AD-966C-496DB8E9CF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05050" y="6391274"/>
                        <a:ext cx="209551" cy="285749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84771C4E-C391-42B0-A399-5AE94DD75B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9324" y="6260307"/>
                        <a:ext cx="209551" cy="130967"/>
                      </a:xfrm>
                      <a:prstGeom prst="rect">
                        <a:avLst/>
                      </a:prstGeom>
                      <a:solidFill>
                        <a:srgbClr val="00FF00">
                          <a:alpha val="30196"/>
                        </a:srgbClr>
                      </a:solidFill>
                      <a:ln>
                        <a:solidFill>
                          <a:srgbClr val="00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BE" dirty="0"/>
                      </a:p>
                    </p:txBody>
                  </p:sp>
                </p:grp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7ED46DE0-CF67-4FBB-9F3F-1C9BC535D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51" y="5657848"/>
                      <a:ext cx="209550" cy="142877"/>
                    </a:xfrm>
                    <a:prstGeom prst="rect">
                      <a:avLst/>
                    </a:prstGeom>
                    <a:solidFill>
                      <a:srgbClr val="00FF00">
                        <a:alpha val="30196"/>
                      </a:srgbClr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BE" dirty="0"/>
                    </a:p>
                  </p:txBody>
                </p:sp>
              </p:grp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4D32AC12-640D-4DCA-8873-82196611148E}"/>
                      </a:ext>
                    </a:extLst>
                  </p:cNvPr>
                  <p:cNvSpPr/>
                  <p:nvPr/>
                </p:nvSpPr>
                <p:spPr>
                  <a:xfrm>
                    <a:off x="2657476" y="5057773"/>
                    <a:ext cx="209550" cy="142877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DB894CA-E4CA-448E-80ED-D4B90E382D62}"/>
                      </a:ext>
                    </a:extLst>
                  </p:cNvPr>
                  <p:cNvSpPr/>
                  <p:nvPr/>
                </p:nvSpPr>
                <p:spPr>
                  <a:xfrm>
                    <a:off x="3228582" y="5067298"/>
                    <a:ext cx="209550" cy="142877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E65F451-9853-4099-B722-A19D4B818B51}"/>
                      </a:ext>
                    </a:extLst>
                  </p:cNvPr>
                  <p:cNvSpPr/>
                  <p:nvPr/>
                </p:nvSpPr>
                <p:spPr>
                  <a:xfrm>
                    <a:off x="5113474" y="5067298"/>
                    <a:ext cx="209550" cy="142877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75B69FD-5E09-4D02-9969-AAFB0B0E233A}"/>
                      </a:ext>
                    </a:extLst>
                  </p:cNvPr>
                  <p:cNvSpPr/>
                  <p:nvPr/>
                </p:nvSpPr>
                <p:spPr>
                  <a:xfrm>
                    <a:off x="5439170" y="5657848"/>
                    <a:ext cx="113905" cy="447677"/>
                  </a:xfrm>
                  <a:prstGeom prst="rect">
                    <a:avLst/>
                  </a:prstGeom>
                  <a:solidFill>
                    <a:srgbClr val="00FF00">
                      <a:alpha val="30196"/>
                    </a:srgbClr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BE" dirty="0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0E205AC-9844-49FC-9E2F-EBB20FB0436F}"/>
                    </a:ext>
                  </a:extLst>
                </p:cNvPr>
                <p:cNvSpPr/>
                <p:nvPr/>
              </p:nvSpPr>
              <p:spPr>
                <a:xfrm>
                  <a:off x="3570424" y="2247898"/>
                  <a:ext cx="220526" cy="257177"/>
                </a:xfrm>
                <a:prstGeom prst="rect">
                  <a:avLst/>
                </a:prstGeom>
                <a:solidFill>
                  <a:srgbClr val="00FF00">
                    <a:alpha val="30196"/>
                  </a:srgbClr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F9697A-E932-47EA-878D-2EC75A14B39E}"/>
                  </a:ext>
                </a:extLst>
              </p:cNvPr>
              <p:cNvSpPr/>
              <p:nvPr/>
            </p:nvSpPr>
            <p:spPr>
              <a:xfrm>
                <a:off x="3008844" y="3295646"/>
                <a:ext cx="96306" cy="438153"/>
              </a:xfrm>
              <a:prstGeom prst="rect">
                <a:avLst/>
              </a:prstGeom>
              <a:solidFill>
                <a:srgbClr val="00FF00">
                  <a:alpha val="30196"/>
                </a:srgbClr>
              </a:solidFill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C120CF-579D-4E18-B000-1E5D43C06533}"/>
                </a:ext>
              </a:extLst>
            </p:cNvPr>
            <p:cNvSpPr/>
            <p:nvPr/>
          </p:nvSpPr>
          <p:spPr>
            <a:xfrm>
              <a:off x="2876946" y="948761"/>
              <a:ext cx="3952479" cy="399026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B4A00A-E16C-4A9D-BFC8-E7C5C34613BA}"/>
                </a:ext>
              </a:extLst>
            </p:cNvPr>
            <p:cNvSpPr/>
            <p:nvPr/>
          </p:nvSpPr>
          <p:spPr>
            <a:xfrm>
              <a:off x="2219325" y="1534548"/>
              <a:ext cx="4610100" cy="399026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26C761-E8F1-4CF4-BB88-DA51748706F8}"/>
                </a:ext>
              </a:extLst>
            </p:cNvPr>
            <p:cNvSpPr/>
            <p:nvPr/>
          </p:nvSpPr>
          <p:spPr>
            <a:xfrm>
              <a:off x="2219325" y="2120335"/>
              <a:ext cx="4610100" cy="399026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D3BFC2-F51A-404E-A654-DAD31BDAB9D1}"/>
                </a:ext>
              </a:extLst>
            </p:cNvPr>
            <p:cNvSpPr/>
            <p:nvPr/>
          </p:nvSpPr>
          <p:spPr>
            <a:xfrm>
              <a:off x="2219325" y="2712751"/>
              <a:ext cx="1962150" cy="399026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3281802-52C6-43A7-80D6-70C8F3F28147}"/>
              </a:ext>
            </a:extLst>
          </p:cNvPr>
          <p:cNvSpPr txBox="1"/>
          <p:nvPr/>
        </p:nvSpPr>
        <p:spPr>
          <a:xfrm>
            <a:off x="6778427" y="5062060"/>
            <a:ext cx="489183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Gradiation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of red: the darker, the more conserved the position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D9D9D9"/>
                </a:highlight>
                <a:ea typeface="Times New Roman" panose="02020603050405020304" pitchFamily="18" charset="0"/>
              </a:rPr>
              <a:t>Grey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Conserved NAC domain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  <a:ea typeface="Times New Roman" panose="02020603050405020304" pitchFamily="18" charset="0"/>
              </a:rPr>
              <a:t>Green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: Confirmed AtSOG1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phosphosite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motifs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PpSOG1a = 30,67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AtSOG1 – PpSOG1b = 30,42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Seq. id. (%) PpSOG1a – PpSOG1b = 80,21</a:t>
            </a: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A7706-F1CF-452E-A8BC-5CAD77315D3C}"/>
              </a:ext>
            </a:extLst>
          </p:cNvPr>
          <p:cNvSpPr txBox="1"/>
          <p:nvPr/>
        </p:nvSpPr>
        <p:spPr>
          <a:xfrm>
            <a:off x="6241611" y="471706"/>
            <a:ext cx="5950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dirty="0" err="1"/>
              <a:t>Psychomitrium</a:t>
            </a:r>
            <a:r>
              <a:rPr lang="en-GB" sz="1400" i="1" dirty="0"/>
              <a:t> patens</a:t>
            </a:r>
          </a:p>
          <a:p>
            <a:pPr algn="ctr"/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earthmoss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GB" sz="1400" i="1" dirty="0"/>
          </a:p>
          <a:p>
            <a:pPr algn="ctr"/>
            <a:endParaRPr lang="en-BE" sz="14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56057-8836-455F-86B2-C8D09BF19857}"/>
              </a:ext>
            </a:extLst>
          </p:cNvPr>
          <p:cNvSpPr txBox="1"/>
          <p:nvPr/>
        </p:nvSpPr>
        <p:spPr>
          <a:xfrm>
            <a:off x="11670264" y="109700"/>
            <a:ext cx="62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[C3.]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CD3C76-83CF-4DC7-806A-F0857AF67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0"/>
          <a:stretch/>
        </p:blipFill>
        <p:spPr>
          <a:xfrm>
            <a:off x="6778428" y="1439975"/>
            <a:ext cx="4876752" cy="162996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0F31F4-779F-40FB-81E8-5B79C6E417F1}"/>
              </a:ext>
            </a:extLst>
          </p:cNvPr>
          <p:cNvSpPr txBox="1"/>
          <p:nvPr/>
        </p:nvSpPr>
        <p:spPr>
          <a:xfrm>
            <a:off x="6763343" y="3151999"/>
            <a:ext cx="4891837" cy="553998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Be aware of the similarities with other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AtNAC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 TFs!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Picture 34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EF346683-3B7C-4A9B-937F-B5F871241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21" y="3780082"/>
            <a:ext cx="1279479" cy="9596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631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5110</Words>
  <Application>Microsoft Office PowerPoint</Application>
  <PresentationFormat>Widescreen</PresentationFormat>
  <Paragraphs>859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TAD tiles version 7</dc:title>
  <dc:creator>Margot Galle</dc:creator>
  <cp:lastModifiedBy>Margot Galle</cp:lastModifiedBy>
  <cp:revision>712</cp:revision>
  <cp:lastPrinted>2022-01-04T05:00:14Z</cp:lastPrinted>
  <dcterms:created xsi:type="dcterms:W3CDTF">2021-11-30T08:17:16Z</dcterms:created>
  <dcterms:modified xsi:type="dcterms:W3CDTF">2025-02-10T10:09:23Z</dcterms:modified>
</cp:coreProperties>
</file>